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  <p:sldMasterId id="2147483672" r:id="rId6"/>
  </p:sldMasterIdLst>
  <p:notesMasterIdLst>
    <p:notesMasterId r:id="rId10"/>
  </p:notesMasterIdLst>
  <p:sldIdLst>
    <p:sldId id="298" r:id="rId7"/>
    <p:sldId id="300" r:id="rId8"/>
    <p:sldId id="297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94" autoAdjust="0"/>
  </p:normalViewPr>
  <p:slideViewPr>
    <p:cSldViewPr>
      <p:cViewPr varScale="1">
        <p:scale>
          <a:sx n="103" d="100"/>
          <a:sy n="103" d="100"/>
        </p:scale>
        <p:origin x="117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76579A9-342F-4EE0-84B3-82133165CEC6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0C79F86-BB5D-4B2C-9784-64000B427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03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C6BED6-0CC4-4928-AF8B-4495EE139C98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1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lIns="93177" tIns="46589" rIns="93177" bIns="46589"/>
          <a:lstStyle/>
          <a:p>
            <a:r>
              <a:rPr lang="en-US" smtClean="0">
                <a:solidFill>
                  <a:prstClr val="black"/>
                </a:solidFill>
              </a:rPr>
              <a:t>Blah Blah</a:t>
            </a:r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4526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C6BED6-0CC4-4928-AF8B-4495EE139C98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1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lIns="93177" tIns="46589" rIns="93177" bIns="46589"/>
          <a:lstStyle/>
          <a:p>
            <a:r>
              <a:rPr lang="en-US" smtClean="0">
                <a:solidFill>
                  <a:prstClr val="black"/>
                </a:solidFill>
              </a:rPr>
              <a:t>Blah Blah</a:t>
            </a:r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8936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C6BED6-0CC4-4928-AF8B-4495EE139C98}" type="slidenum">
              <a:rPr lang="en-US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1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lIns="93177" tIns="46589" rIns="93177" bIns="46589"/>
          <a:lstStyle/>
          <a:p>
            <a:r>
              <a:rPr lang="en-US" smtClean="0">
                <a:solidFill>
                  <a:prstClr val="black"/>
                </a:solidFill>
              </a:rPr>
              <a:t>Blah Blah</a:t>
            </a:r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72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Qua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 hasCustomPrompt="1"/>
          </p:nvPr>
        </p:nvSpPr>
        <p:spPr>
          <a:xfrm>
            <a:off x="0" y="0"/>
            <a:ext cx="9144000" cy="104775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62850" y="1327150"/>
            <a:ext cx="4097008" cy="2398713"/>
          </a:xfrm>
        </p:spPr>
        <p:txBody>
          <a:bodyPr/>
          <a:lstStyle>
            <a:lvl1pPr marL="231775" indent="-231775">
              <a:defRPr sz="1400"/>
            </a:lvl1pPr>
            <a:lvl2pPr marL="461963" indent="-230188">
              <a:defRPr sz="1400"/>
            </a:lvl2pPr>
            <a:lvl3pPr marL="682625" indent="-220663">
              <a:defRPr sz="1400"/>
            </a:lvl3pPr>
            <a:lvl4pPr>
              <a:buClr>
                <a:srgbClr val="000066"/>
              </a:buClr>
              <a:defRPr sz="1400"/>
            </a:lvl4pPr>
            <a:lvl5pPr>
              <a:buClr>
                <a:srgbClr val="000066"/>
              </a:buCl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79262" y="1327149"/>
            <a:ext cx="4090987" cy="4874867"/>
          </a:xfrm>
        </p:spPr>
        <p:txBody>
          <a:bodyPr/>
          <a:lstStyle>
            <a:lvl1pPr marL="231775" indent="-231775">
              <a:defRPr lang="en-US" sz="1400" b="1" dirty="0" smtClean="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1pPr>
            <a:lvl2pPr marL="461963" indent="-230188">
              <a:defRPr sz="1400"/>
            </a:lvl2pPr>
            <a:lvl3pPr marL="682625" indent="-220663">
              <a:defRPr sz="1400"/>
            </a:lvl3pPr>
            <a:lvl4pPr>
              <a:buClr>
                <a:srgbClr val="000066"/>
              </a:buClr>
              <a:defRPr/>
            </a:lvl4pPr>
            <a:lvl5pPr>
              <a:buClr>
                <a:srgbClr val="000066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endParaRPr lang="en-US" dirty="0" smtClean="0"/>
          </a:p>
        </p:txBody>
      </p:sp>
      <p:cxnSp>
        <p:nvCxnSpPr>
          <p:cNvPr id="8" name="Straight Connector 7"/>
          <p:cNvCxnSpPr/>
          <p:nvPr userDrawn="1"/>
        </p:nvCxnSpPr>
        <p:spPr>
          <a:xfrm rot="5400000">
            <a:off x="2155204" y="3785221"/>
            <a:ext cx="4833592" cy="0"/>
          </a:xfrm>
          <a:prstGeom prst="line">
            <a:avLst/>
          </a:prstGeom>
          <a:ln w="381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780364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0" y="6524625"/>
            <a:ext cx="1219200" cy="304800"/>
          </a:xfrm>
          <a:prstGeom prst="rect">
            <a:avLst/>
          </a:prstGeom>
        </p:spPr>
        <p:txBody>
          <a:bodyPr/>
          <a:lstStyle/>
          <a:p>
            <a:fld id="{8077502D-7EC8-4C0A-8549-1C8EA1B0127F}" type="datetimeFigureOut">
              <a:rPr lang="en-US">
                <a:solidFill>
                  <a:srgbClr val="003399"/>
                </a:solidFill>
              </a:rPr>
              <a:pPr/>
              <a:t>7/26/2017</a:t>
            </a:fld>
            <a:endParaRPr lang="en-US">
              <a:solidFill>
                <a:srgbClr val="00339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00339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988300" y="6524625"/>
            <a:ext cx="1143000" cy="304800"/>
          </a:xfrm>
          <a:prstGeom prst="rect">
            <a:avLst/>
          </a:prstGeom>
        </p:spPr>
        <p:txBody>
          <a:bodyPr/>
          <a:lstStyle/>
          <a:p>
            <a:fld id="{EC022D84-CB68-47C3-9E17-58E0E08D8270}" type="slidenum">
              <a:rPr lang="en-US">
                <a:solidFill>
                  <a:srgbClr val="003399"/>
                </a:solidFill>
              </a:rPr>
              <a:pPr/>
              <a:t>‹#›</a:t>
            </a:fld>
            <a:endParaRPr lang="en-US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9921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1425" y="25400"/>
            <a:ext cx="6640513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5" y="1327150"/>
            <a:ext cx="4164013" cy="4949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7888" y="1327150"/>
            <a:ext cx="4165600" cy="4949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05992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76200"/>
            <a:ext cx="8451851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76225" y="1504950"/>
            <a:ext cx="8397875" cy="474345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524625"/>
            <a:ext cx="1219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988300" y="6524625"/>
            <a:ext cx="1143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669C9A-DB3B-485A-A4CA-EFD37CCF9293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1778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76200"/>
            <a:ext cx="845185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276225" y="1504950"/>
            <a:ext cx="8397875" cy="474345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524625"/>
            <a:ext cx="1219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3399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988300" y="6524625"/>
            <a:ext cx="1143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522B6A-A7EF-4FDB-A8CD-B418A6BA4CB6}" type="slidenum">
              <a:rPr lang="en-US">
                <a:solidFill>
                  <a:srgbClr val="0033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9185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B9AD257-B06F-4346-A8E7-CFB9388BA445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A32DC7F-8B29-4E41-BFAF-9E4BE54613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525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File:United_States_Air_Force_Expeditionary_Center.png" TargetMode="External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png"/><Relationship Id="rId4" Type="http://schemas.openxmlformats.org/officeDocument/2006/relationships/hyperlink" Target="http://en.wikipedia.org/wiki/File:United_States_Air_Force_Expeditionary_Center.png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Line 3"/>
          <p:cNvSpPr>
            <a:spLocks noChangeShapeType="1"/>
          </p:cNvSpPr>
          <p:nvPr/>
        </p:nvSpPr>
        <p:spPr bwMode="auto">
          <a:xfrm>
            <a:off x="379413" y="1231900"/>
            <a:ext cx="8385175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3399"/>
              </a:solidFill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8778875" y="6542088"/>
            <a:ext cx="404813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fld id="{A45C1A02-C01C-491D-8875-C1E0B214CCFE}" type="slidenum">
              <a:rPr lang="en-US" sz="1400">
                <a:solidFill>
                  <a:srgbClr val="003399"/>
                </a:solidFill>
              </a:rPr>
              <a:pPr algn="ctr">
                <a:spcBef>
                  <a:spcPct val="50000"/>
                </a:spcBef>
                <a:defRPr/>
              </a:pPr>
              <a:t>‹#›</a:t>
            </a:fld>
            <a:endParaRPr lang="en-US" sz="1400" dirty="0">
              <a:solidFill>
                <a:srgbClr val="003399"/>
              </a:solidFill>
            </a:endParaRPr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>
            <a:off x="382588" y="6292850"/>
            <a:ext cx="8382000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3399"/>
              </a:solidFill>
            </a:endParaRPr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371475" y="1327150"/>
            <a:ext cx="8482013" cy="49498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pic>
        <p:nvPicPr>
          <p:cNvPr id="12" name="Picture 10"/>
          <p:cNvPicPr>
            <a:picLocks noChangeAspect="1" noChangeArrowheads="1"/>
          </p:cNvPicPr>
          <p:nvPr/>
        </p:nvPicPr>
        <p:blipFill>
          <a:blip r:embed="rId7" cstate="print"/>
          <a:srcRect l="4963" r="4357"/>
          <a:stretch>
            <a:fillRect/>
          </a:stretch>
        </p:blipFill>
        <p:spPr bwMode="auto">
          <a:xfrm rot="5400000">
            <a:off x="7823200" y="-29192"/>
            <a:ext cx="11430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United States Air Force Expeditionary Center">
            <a:hlinkClick r:id="rId8" tooltip="United States Air Force Expeditionary Center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7296" y="54592"/>
            <a:ext cx="1143000" cy="1129283"/>
          </a:xfrm>
          <a:prstGeom prst="rect">
            <a:avLst/>
          </a:prstGeom>
          <a:noFill/>
        </p:spPr>
      </p:pic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0" y="6342033"/>
            <a:ext cx="910071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2000" b="1" i="1" dirty="0" smtClean="0">
                <a:solidFill>
                  <a:srgbClr val="000066"/>
                </a:solidFill>
                <a:latin typeface="Century Schoolbook" pitchFamily="18" charset="0"/>
              </a:rPr>
              <a:t>“One Grand Forks Air Force Base…Defenders of Freedom”</a:t>
            </a:r>
            <a:endParaRPr lang="en-US" sz="2000" b="1" i="1" dirty="0">
              <a:solidFill>
                <a:srgbClr val="000066"/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018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8" r:id="rId3"/>
    <p:sldLayoutId id="2147483669" r:id="rId4"/>
    <p:sldLayoutId id="2147483671" r:id="rId5"/>
  </p:sldLayoutIdLst>
  <p:transition/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n"/>
        <a:defRPr sz="2400" b="1">
          <a:solidFill>
            <a:srgbClr val="000066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135000"/>
        <a:buChar char="•"/>
        <a:defRPr sz="2200" b="1">
          <a:solidFill>
            <a:srgbClr val="000066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85000"/>
        <a:buFont typeface="Wingdings" pitchFamily="2" charset="2"/>
        <a:buChar char="w"/>
        <a:defRPr sz="2000" b="1">
          <a:solidFill>
            <a:srgbClr val="000066"/>
          </a:solidFill>
          <a:latin typeface="+mn-lt"/>
        </a:defRPr>
      </a:lvl3pPr>
      <a:lvl4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b="1">
          <a:solidFill>
            <a:srgbClr val="000066"/>
          </a:solidFill>
          <a:latin typeface="+mn-lt"/>
        </a:defRPr>
      </a:lvl4pPr>
      <a:lvl5pPr marL="17145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rgbClr val="000066"/>
          </a:solidFill>
          <a:latin typeface="+mn-lt"/>
        </a:defRPr>
      </a:lvl5pPr>
      <a:lvl6pPr marL="21717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rgbClr val="000066"/>
          </a:solidFill>
          <a:latin typeface="+mn-lt"/>
        </a:defRPr>
      </a:lvl6pPr>
      <a:lvl7pPr marL="26289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rgbClr val="000066"/>
          </a:solidFill>
          <a:latin typeface="+mn-lt"/>
        </a:defRPr>
      </a:lvl7pPr>
      <a:lvl8pPr marL="30861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rgbClr val="000066"/>
          </a:solidFill>
          <a:latin typeface="+mn-lt"/>
        </a:defRPr>
      </a:lvl8pPr>
      <a:lvl9pPr marL="35433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rgbClr val="00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Line 3"/>
          <p:cNvSpPr>
            <a:spLocks noChangeShapeType="1"/>
          </p:cNvSpPr>
          <p:nvPr/>
        </p:nvSpPr>
        <p:spPr bwMode="auto">
          <a:xfrm>
            <a:off x="379415" y="1231900"/>
            <a:ext cx="8385175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ffectLst/>
        </p:spPr>
        <p:txBody>
          <a:bodyPr wrap="none" lIns="91422" tIns="45710" rIns="91422" bIns="45710" anchor="ctr"/>
          <a:lstStyle/>
          <a:p>
            <a:pPr defTabSz="914212">
              <a:defRPr/>
            </a:pPr>
            <a:endParaRPr lang="en-US" dirty="0">
              <a:solidFill>
                <a:srgbClr val="003399"/>
              </a:solidFill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8778877" y="6542088"/>
            <a:ext cx="404813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1422" tIns="45710" rIns="91422" bIns="45710">
            <a:spAutoFit/>
          </a:bodyPr>
          <a:lstStyle/>
          <a:p>
            <a:pPr algn="ctr" defTabSz="914212">
              <a:spcBef>
                <a:spcPct val="50000"/>
              </a:spcBef>
              <a:defRPr/>
            </a:pPr>
            <a:fld id="{A45C1A02-C01C-491D-8875-C1E0B214CCFE}" type="slidenum">
              <a:rPr lang="en-US" sz="1400">
                <a:solidFill>
                  <a:srgbClr val="003399"/>
                </a:solidFill>
              </a:rPr>
              <a:pPr algn="ctr" defTabSz="914212">
                <a:spcBef>
                  <a:spcPct val="50000"/>
                </a:spcBef>
                <a:defRPr/>
              </a:pPr>
              <a:t>‹#›</a:t>
            </a:fld>
            <a:endParaRPr lang="en-US" sz="1400" dirty="0">
              <a:solidFill>
                <a:srgbClr val="003399"/>
              </a:solidFill>
            </a:endParaRPr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>
            <a:off x="382588" y="6292850"/>
            <a:ext cx="8382000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ffectLst/>
        </p:spPr>
        <p:txBody>
          <a:bodyPr wrap="none" lIns="91422" tIns="45710" rIns="91422" bIns="45710" anchor="ctr"/>
          <a:lstStyle/>
          <a:p>
            <a:pPr defTabSz="914212">
              <a:defRPr/>
            </a:pPr>
            <a:endParaRPr lang="en-US" dirty="0">
              <a:solidFill>
                <a:srgbClr val="003399"/>
              </a:solidFill>
            </a:endParaRPr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371477" y="1327152"/>
            <a:ext cx="8482013" cy="49498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vert="horz" wrap="square" lIns="91422" tIns="45710" rIns="91422" bIns="457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pic>
        <p:nvPicPr>
          <p:cNvPr id="12" name="Picture 10"/>
          <p:cNvPicPr>
            <a:picLocks noChangeAspect="1" noChangeArrowheads="1"/>
          </p:cNvPicPr>
          <p:nvPr/>
        </p:nvPicPr>
        <p:blipFill>
          <a:blip r:embed="rId3" cstate="print"/>
          <a:srcRect l="4963" r="4357"/>
          <a:stretch>
            <a:fillRect/>
          </a:stretch>
        </p:blipFill>
        <p:spPr bwMode="auto">
          <a:xfrm rot="5400000">
            <a:off x="7823202" y="-29192"/>
            <a:ext cx="11430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United States Air Force Expeditionary Center">
            <a:hlinkClick r:id="rId4" tooltip="United States Air Force Expeditionary Center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298" y="54592"/>
            <a:ext cx="1143000" cy="1129283"/>
          </a:xfrm>
          <a:prstGeom prst="rect">
            <a:avLst/>
          </a:prstGeom>
          <a:noFill/>
        </p:spPr>
      </p:pic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0" y="6342035"/>
            <a:ext cx="910071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22" tIns="45710" rIns="91422" bIns="4571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2000" b="1" i="1" dirty="0" smtClean="0">
                <a:solidFill>
                  <a:srgbClr val="000066"/>
                </a:solidFill>
                <a:latin typeface="Century Schoolbook" pitchFamily="18" charset="0"/>
              </a:rPr>
              <a:t>“One Grand Forks Air Force Base…Defending Freedom!”</a:t>
            </a:r>
            <a:endParaRPr lang="en-US" sz="2000" b="1" i="1" dirty="0">
              <a:solidFill>
                <a:srgbClr val="000066"/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671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ransition/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5pPr>
      <a:lvl6pPr marL="457106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6pPr>
      <a:lvl7pPr marL="914212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7pPr>
      <a:lvl8pPr marL="1371317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8pPr>
      <a:lvl9pPr marL="1828422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9pPr>
    </p:titleStyle>
    <p:bodyStyle>
      <a:lvl1pPr marL="285690" indent="-28569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n"/>
        <a:defRPr sz="2400" b="1">
          <a:solidFill>
            <a:srgbClr val="000066"/>
          </a:solidFill>
          <a:latin typeface="+mn-lt"/>
          <a:ea typeface="+mn-ea"/>
          <a:cs typeface="+mn-cs"/>
        </a:defRPr>
      </a:lvl1pPr>
      <a:lvl2pPr marL="688833" indent="-282517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135000"/>
        <a:buChar char="•"/>
        <a:defRPr sz="2200" b="1">
          <a:solidFill>
            <a:srgbClr val="000066"/>
          </a:solidFill>
          <a:latin typeface="+mn-lt"/>
        </a:defRPr>
      </a:lvl2pPr>
      <a:lvl3pPr marL="1026901" indent="-223792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85000"/>
        <a:buFont typeface="Wingdings" pitchFamily="2" charset="2"/>
        <a:buChar char="w"/>
        <a:defRPr sz="2000" b="1">
          <a:solidFill>
            <a:srgbClr val="000066"/>
          </a:solidFill>
          <a:latin typeface="+mn-lt"/>
        </a:defRPr>
      </a:lvl3pPr>
      <a:lvl4pPr marL="1371317" indent="-228553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b="1">
          <a:solidFill>
            <a:srgbClr val="000066"/>
          </a:solidFill>
          <a:latin typeface="+mn-lt"/>
        </a:defRPr>
      </a:lvl4pPr>
      <a:lvl5pPr marL="1714147" indent="-228553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rgbClr val="000066"/>
          </a:solidFill>
          <a:latin typeface="+mn-lt"/>
        </a:defRPr>
      </a:lvl5pPr>
      <a:lvl6pPr marL="2171252" indent="-228553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rgbClr val="000066"/>
          </a:solidFill>
          <a:latin typeface="+mn-lt"/>
        </a:defRPr>
      </a:lvl6pPr>
      <a:lvl7pPr marL="2628358" indent="-228553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rgbClr val="000066"/>
          </a:solidFill>
          <a:latin typeface="+mn-lt"/>
        </a:defRPr>
      </a:lvl7pPr>
      <a:lvl8pPr marL="3085464" indent="-228553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rgbClr val="000066"/>
          </a:solidFill>
          <a:latin typeface="+mn-lt"/>
        </a:defRPr>
      </a:lvl8pPr>
      <a:lvl9pPr marL="3542569" indent="-228553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rgbClr val="000066"/>
          </a:solidFill>
          <a:latin typeface="+mn-lt"/>
        </a:defRPr>
      </a:lvl9pPr>
    </p:bodyStyle>
    <p:otherStyle>
      <a:defPPr>
        <a:defRPr lang="en-US"/>
      </a:defPPr>
      <a:lvl1pPr marL="0" algn="l" defTabSz="9142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6" algn="l" defTabSz="9142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12" algn="l" defTabSz="9142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17" algn="l" defTabSz="9142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22" algn="l" defTabSz="9142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30" algn="l" defTabSz="9142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35" algn="l" defTabSz="9142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40" algn="l" defTabSz="9142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46" algn="l" defTabSz="9142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558" y="1346201"/>
            <a:ext cx="5105400" cy="4656007"/>
          </a:xfrm>
          <a:prstGeom prst="rect">
            <a:avLst/>
          </a:prstGeom>
          <a:ln>
            <a:solidFill>
              <a:schemeClr val="tx2"/>
            </a:solidFill>
          </a:ln>
        </p:spPr>
      </p:pic>
      <p:sp>
        <p:nvSpPr>
          <p:cNvPr id="40" name="Title 3"/>
          <p:cNvSpPr txBox="1">
            <a:spLocks/>
          </p:cNvSpPr>
          <p:nvPr/>
        </p:nvSpPr>
        <p:spPr bwMode="auto">
          <a:xfrm>
            <a:off x="-152398" y="304801"/>
            <a:ext cx="914400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2" tIns="45710" rIns="91422" bIns="4571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66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66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66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66"/>
                </a:solidFill>
                <a:latin typeface="Arial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66"/>
                </a:solidFill>
                <a:latin typeface="Arial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66"/>
                </a:solidFill>
                <a:latin typeface="Arial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66"/>
                </a:solidFill>
                <a:latin typeface="Arial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66"/>
                </a:solidFill>
                <a:latin typeface="Arial" charset="0"/>
              </a:defRPr>
            </a:lvl9pPr>
          </a:lstStyle>
          <a:p>
            <a:pPr defTabSz="914212"/>
            <a:endParaRPr lang="en-US" sz="1800" b="0" kern="0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Remove</a:t>
            </a:r>
            <a:r>
              <a:rPr lang="en-US" dirty="0" smtClean="0"/>
              <a:t> </a:t>
            </a:r>
            <a:r>
              <a:rPr lang="en-US" dirty="0"/>
              <a:t>Stop Sign </a:t>
            </a:r>
            <a:r>
              <a:rPr lang="en-US" dirty="0" smtClean="0"/>
              <a:t>east </a:t>
            </a:r>
            <a:r>
              <a:rPr lang="en-US" dirty="0"/>
              <a:t>of Clinic (Building 109)</a:t>
            </a:r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3733800" y="4038601"/>
            <a:ext cx="1752600" cy="7620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Oval 12"/>
          <p:cNvSpPr/>
          <p:nvPr/>
        </p:nvSpPr>
        <p:spPr>
          <a:xfrm>
            <a:off x="3656744" y="4648201"/>
            <a:ext cx="154112" cy="174661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705600" y="2514600"/>
            <a:ext cx="1800558" cy="36933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To be Removed</a:t>
            </a:r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8" name="Straight Arrow Connector 7"/>
          <p:cNvCxnSpPr>
            <a:stCxn id="4" idx="1"/>
            <a:endCxn id="13" idx="6"/>
          </p:cNvCxnSpPr>
          <p:nvPr/>
        </p:nvCxnSpPr>
        <p:spPr bwMode="auto">
          <a:xfrm flipH="1">
            <a:off x="3810856" y="2699266"/>
            <a:ext cx="2894744" cy="2036266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6158619" y="3583801"/>
            <a:ext cx="28270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>
                <a:solidFill>
                  <a:schemeClr val="tx2"/>
                </a:solidFill>
              </a:rPr>
              <a:t>Rational</a:t>
            </a:r>
            <a:r>
              <a:rPr lang="en-US" dirty="0" smtClean="0">
                <a:solidFill>
                  <a:schemeClr val="tx2"/>
                </a:solidFill>
              </a:rPr>
              <a:t>: </a:t>
            </a:r>
            <a:r>
              <a:rPr lang="en-US" dirty="0">
                <a:solidFill>
                  <a:schemeClr val="tx2"/>
                </a:solidFill>
              </a:rPr>
              <a:t>Due to the low </a:t>
            </a:r>
            <a:r>
              <a:rPr lang="en-US" dirty="0" smtClean="0">
                <a:solidFill>
                  <a:schemeClr val="tx2"/>
                </a:solidFill>
              </a:rPr>
              <a:t>speeds, no </a:t>
            </a:r>
            <a:r>
              <a:rPr lang="en-US" dirty="0">
                <a:solidFill>
                  <a:schemeClr val="tx2"/>
                </a:solidFill>
              </a:rPr>
              <a:t>reports of accidents/near misses, and lack of risk at this location, the </a:t>
            </a:r>
            <a:r>
              <a:rPr lang="en-US" dirty="0" smtClean="0">
                <a:solidFill>
                  <a:schemeClr val="tx2"/>
                </a:solidFill>
              </a:rPr>
              <a:t>stop sign </a:t>
            </a:r>
            <a:r>
              <a:rPr lang="en-US" dirty="0">
                <a:solidFill>
                  <a:schemeClr val="tx2"/>
                </a:solidFill>
              </a:rPr>
              <a:t>will be </a:t>
            </a:r>
            <a:r>
              <a:rPr lang="en-US" dirty="0" smtClean="0">
                <a:solidFill>
                  <a:schemeClr val="tx2"/>
                </a:solidFill>
              </a:rPr>
              <a:t>removed.  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62095" y="5884959"/>
            <a:ext cx="4591065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Change will be made no earlier than 09 August 2017</a:t>
            </a:r>
            <a:endParaRPr 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78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34" y="1531411"/>
            <a:ext cx="4906328" cy="4371975"/>
          </a:xfrm>
          <a:prstGeom prst="rect">
            <a:avLst/>
          </a:prstGeom>
          <a:ln>
            <a:solidFill>
              <a:schemeClr val="tx2"/>
            </a:solidFill>
          </a:ln>
        </p:spPr>
      </p:pic>
      <p:sp>
        <p:nvSpPr>
          <p:cNvPr id="40" name="Title 3"/>
          <p:cNvSpPr txBox="1">
            <a:spLocks/>
          </p:cNvSpPr>
          <p:nvPr/>
        </p:nvSpPr>
        <p:spPr bwMode="auto">
          <a:xfrm>
            <a:off x="-152400" y="304800"/>
            <a:ext cx="914400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2" tIns="45710" rIns="91422" bIns="4571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66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66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66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66"/>
                </a:solidFill>
                <a:latin typeface="Arial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66"/>
                </a:solidFill>
                <a:latin typeface="Arial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66"/>
                </a:solidFill>
                <a:latin typeface="Arial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66"/>
                </a:solidFill>
                <a:latin typeface="Arial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66"/>
                </a:solidFill>
                <a:latin typeface="Arial" charset="0"/>
              </a:defRPr>
            </a:lvl9pPr>
          </a:lstStyle>
          <a:p>
            <a:pPr defTabSz="914212"/>
            <a:endParaRPr lang="en-US" sz="1800" b="0" kern="0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New</a:t>
            </a:r>
            <a:r>
              <a:rPr lang="en-US" dirty="0" smtClean="0"/>
              <a:t> Stop Signs 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3657600" y="4038600"/>
            <a:ext cx="1752600" cy="7620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3733800" y="4038601"/>
            <a:ext cx="1752600" cy="7620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6158619" y="1334415"/>
            <a:ext cx="2428935" cy="36933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Two New Stops Signs</a:t>
            </a:r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17" name="Straight Arrow Connector 16"/>
          <p:cNvCxnSpPr>
            <a:stCxn id="16" idx="1"/>
          </p:cNvCxnSpPr>
          <p:nvPr/>
        </p:nvCxnSpPr>
        <p:spPr bwMode="auto">
          <a:xfrm flipH="1">
            <a:off x="2378315" y="1519081"/>
            <a:ext cx="3780304" cy="1237135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5562600" y="2194679"/>
            <a:ext cx="329391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>
                <a:solidFill>
                  <a:schemeClr val="tx2"/>
                </a:solidFill>
              </a:rPr>
              <a:t>Rational</a:t>
            </a:r>
            <a:r>
              <a:rPr lang="en-US" dirty="0">
                <a:solidFill>
                  <a:schemeClr val="tx2"/>
                </a:solidFill>
              </a:rPr>
              <a:t>: </a:t>
            </a:r>
            <a:r>
              <a:rPr lang="en-US" dirty="0" smtClean="0">
                <a:solidFill>
                  <a:schemeClr val="tx2"/>
                </a:solidFill>
              </a:rPr>
              <a:t>319 </a:t>
            </a:r>
            <a:r>
              <a:rPr lang="en-US" dirty="0">
                <a:solidFill>
                  <a:schemeClr val="tx2"/>
                </a:solidFill>
              </a:rPr>
              <a:t>CONF </a:t>
            </a:r>
            <a:r>
              <a:rPr lang="en-US" dirty="0" smtClean="0">
                <a:solidFill>
                  <a:schemeClr val="tx2"/>
                </a:solidFill>
              </a:rPr>
              <a:t>is planned to </a:t>
            </a:r>
            <a:r>
              <a:rPr lang="en-US" dirty="0">
                <a:solidFill>
                  <a:schemeClr val="tx2"/>
                </a:solidFill>
              </a:rPr>
              <a:t>go into </a:t>
            </a:r>
            <a:r>
              <a:rPr lang="en-US" dirty="0" smtClean="0">
                <a:solidFill>
                  <a:schemeClr val="tx2"/>
                </a:solidFill>
              </a:rPr>
              <a:t>242, potentially making the northern most exit/entrance into this lot more congested. Therefore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smtClean="0">
                <a:solidFill>
                  <a:schemeClr val="tx2"/>
                </a:solidFill>
              </a:rPr>
              <a:t>two new stop signs will be added. </a:t>
            </a:r>
            <a:r>
              <a:rPr lang="en-US" dirty="0">
                <a:solidFill>
                  <a:schemeClr val="tx2"/>
                </a:solidFill>
              </a:rPr>
              <a:t>(</a:t>
            </a:r>
            <a:r>
              <a:rPr lang="en-US" b="1" dirty="0">
                <a:solidFill>
                  <a:schemeClr val="tx2"/>
                </a:solidFill>
              </a:rPr>
              <a:t>NOTE</a:t>
            </a:r>
            <a:r>
              <a:rPr lang="en-US" dirty="0">
                <a:solidFill>
                  <a:schemeClr val="tx2"/>
                </a:solidFill>
              </a:rPr>
              <a:t>: </a:t>
            </a:r>
            <a:r>
              <a:rPr lang="en-US" dirty="0" smtClean="0">
                <a:solidFill>
                  <a:schemeClr val="tx2"/>
                </a:solidFill>
              </a:rPr>
              <a:t>no change to parking lot southern </a:t>
            </a:r>
            <a:r>
              <a:rPr lang="en-US" dirty="0">
                <a:solidFill>
                  <a:schemeClr val="tx2"/>
                </a:solidFill>
              </a:rPr>
              <a:t>exit/entrance </a:t>
            </a:r>
            <a:r>
              <a:rPr lang="en-US" dirty="0" smtClean="0">
                <a:solidFill>
                  <a:schemeClr val="tx2"/>
                </a:solidFill>
              </a:rPr>
              <a:t>due to clear </a:t>
            </a:r>
            <a:r>
              <a:rPr lang="en-US" dirty="0">
                <a:solidFill>
                  <a:schemeClr val="tx2"/>
                </a:solidFill>
              </a:rPr>
              <a:t>sight lines and no reports of accidents/near </a:t>
            </a:r>
            <a:r>
              <a:rPr lang="en-US" dirty="0" smtClean="0">
                <a:solidFill>
                  <a:schemeClr val="tx2"/>
                </a:solidFill>
              </a:rPr>
              <a:t>misses.)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1524000" y="2971800"/>
            <a:ext cx="154112" cy="174661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920716" y="2667029"/>
            <a:ext cx="154112" cy="174661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 bwMode="auto">
          <a:xfrm>
            <a:off x="1241425" y="2439417"/>
            <a:ext cx="1194060" cy="1028882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1" i="1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62095" y="5884959"/>
            <a:ext cx="4591065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Change will be made no earlier than 09 August 2017</a:t>
            </a:r>
            <a:endParaRPr 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316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19" y="1665888"/>
            <a:ext cx="6014175" cy="3438525"/>
          </a:xfrm>
          <a:prstGeom prst="rect">
            <a:avLst/>
          </a:prstGeom>
          <a:ln>
            <a:solidFill>
              <a:schemeClr val="tx2"/>
            </a:solidFill>
          </a:ln>
        </p:spPr>
      </p:pic>
      <p:sp>
        <p:nvSpPr>
          <p:cNvPr id="40" name="Title 3"/>
          <p:cNvSpPr txBox="1">
            <a:spLocks/>
          </p:cNvSpPr>
          <p:nvPr/>
        </p:nvSpPr>
        <p:spPr bwMode="auto">
          <a:xfrm>
            <a:off x="-152398" y="304801"/>
            <a:ext cx="914400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2" tIns="45710" rIns="91422" bIns="4571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66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66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66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66"/>
                </a:solidFill>
                <a:latin typeface="Arial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66"/>
                </a:solidFill>
                <a:latin typeface="Arial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66"/>
                </a:solidFill>
                <a:latin typeface="Arial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66"/>
                </a:solidFill>
                <a:latin typeface="Arial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66"/>
                </a:solidFill>
                <a:latin typeface="Arial" charset="0"/>
              </a:defRPr>
            </a:lvl9pPr>
          </a:lstStyle>
          <a:p>
            <a:pPr defTabSz="914212"/>
            <a:endParaRPr lang="en-US" sz="1800" b="0" kern="0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Redwood </a:t>
            </a:r>
            <a:r>
              <a:rPr lang="en-US" dirty="0" smtClean="0">
                <a:solidFill>
                  <a:srgbClr val="FF0000"/>
                </a:solidFill>
              </a:rPr>
              <a:t>New </a:t>
            </a:r>
            <a:r>
              <a:rPr lang="en-US" dirty="0" smtClean="0"/>
              <a:t>Right </a:t>
            </a:r>
            <a:r>
              <a:rPr lang="en-US" dirty="0"/>
              <a:t>of </a:t>
            </a:r>
            <a:r>
              <a:rPr lang="en-US" dirty="0" smtClean="0"/>
              <a:t>Way </a:t>
            </a:r>
            <a:r>
              <a:rPr lang="en-US" dirty="0"/>
              <a:t>at intersection of I-Street</a:t>
            </a:r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3886200" y="4307488"/>
            <a:ext cx="1752600" cy="7620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Oval 6"/>
          <p:cNvSpPr/>
          <p:nvPr/>
        </p:nvSpPr>
        <p:spPr bwMode="auto">
          <a:xfrm>
            <a:off x="3733800" y="2918908"/>
            <a:ext cx="1194060" cy="1028882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1" i="1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419600" y="3220497"/>
            <a:ext cx="154112" cy="174661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059456" y="3502558"/>
            <a:ext cx="154112" cy="174661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164518" y="2891125"/>
            <a:ext cx="282708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Rational</a:t>
            </a:r>
            <a:r>
              <a:rPr lang="en-US" dirty="0">
                <a:solidFill>
                  <a:schemeClr val="tx2"/>
                </a:solidFill>
              </a:rPr>
              <a:t>: With demolition of 200+ homes in this </a:t>
            </a:r>
            <a:r>
              <a:rPr lang="en-US" dirty="0" smtClean="0">
                <a:solidFill>
                  <a:schemeClr val="tx2"/>
                </a:solidFill>
              </a:rPr>
              <a:t>neighborhood </a:t>
            </a:r>
            <a:r>
              <a:rPr lang="en-US" dirty="0">
                <a:solidFill>
                  <a:schemeClr val="tx2"/>
                </a:solidFill>
              </a:rPr>
              <a:t>the main traffic flow thorough this intersection is now along Redwood.  Therefore, </a:t>
            </a:r>
            <a:r>
              <a:rPr lang="en-US" dirty="0" smtClean="0">
                <a:solidFill>
                  <a:schemeClr val="tx2"/>
                </a:solidFill>
              </a:rPr>
              <a:t>the </a:t>
            </a:r>
            <a:r>
              <a:rPr lang="en-US" dirty="0">
                <a:solidFill>
                  <a:schemeClr val="tx2"/>
                </a:solidFill>
              </a:rPr>
              <a:t>stops signs on Redwood </a:t>
            </a:r>
            <a:r>
              <a:rPr lang="en-US" dirty="0" smtClean="0">
                <a:solidFill>
                  <a:schemeClr val="tx2"/>
                </a:solidFill>
              </a:rPr>
              <a:t>will be </a:t>
            </a:r>
            <a:r>
              <a:rPr lang="en-US" dirty="0">
                <a:solidFill>
                  <a:schemeClr val="tx2"/>
                </a:solidFill>
              </a:rPr>
              <a:t>removed and reposted on </a:t>
            </a:r>
            <a:r>
              <a:rPr lang="en-US" dirty="0" smtClean="0">
                <a:solidFill>
                  <a:schemeClr val="tx2"/>
                </a:solidFill>
              </a:rPr>
              <a:t>I-Street.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579594" y="1796195"/>
            <a:ext cx="2390398" cy="36933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Relocate Stops Signs</a:t>
            </a:r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21" name="Straight Arrow Connector 20"/>
          <p:cNvCxnSpPr>
            <a:stCxn id="20" idx="1"/>
          </p:cNvCxnSpPr>
          <p:nvPr/>
        </p:nvCxnSpPr>
        <p:spPr bwMode="auto">
          <a:xfrm flipH="1">
            <a:off x="4762500" y="1980861"/>
            <a:ext cx="1817094" cy="1154468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" name="Curved Left Arrow 12"/>
          <p:cNvSpPr/>
          <p:nvPr/>
        </p:nvSpPr>
        <p:spPr bwMode="auto">
          <a:xfrm rot="5400000">
            <a:off x="4229447" y="3607743"/>
            <a:ext cx="162526" cy="394388"/>
          </a:xfrm>
          <a:prstGeom prst="curvedLeftArrow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1" i="1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27" name="Curved Left Arrow 26"/>
          <p:cNvSpPr/>
          <p:nvPr/>
        </p:nvSpPr>
        <p:spPr bwMode="auto">
          <a:xfrm rot="16200000">
            <a:off x="4199668" y="2911904"/>
            <a:ext cx="162526" cy="394388"/>
          </a:xfrm>
          <a:prstGeom prst="curvedLeftArrow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1" i="1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062095" y="5884959"/>
            <a:ext cx="4591065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Change will be made no earlier than 09 August 2017</a:t>
            </a:r>
            <a:endParaRPr 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640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7_AMWC2003_Template">
  <a:themeElements>
    <a:clrScheme name="">
      <a:dk1>
        <a:srgbClr val="003399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2A82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MWC2003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1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1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MWC2003_Template 1">
        <a:dk1>
          <a:srgbClr val="000066"/>
        </a:dk1>
        <a:lt1>
          <a:srgbClr val="FFFFFF"/>
        </a:lt1>
        <a:dk2>
          <a:srgbClr val="000066"/>
        </a:dk2>
        <a:lt2>
          <a:srgbClr val="111111"/>
        </a:lt2>
        <a:accent1>
          <a:srgbClr val="00FF00"/>
        </a:accent1>
        <a:accent2>
          <a:srgbClr val="3333CC"/>
        </a:accent2>
        <a:accent3>
          <a:srgbClr val="FFFFFF"/>
        </a:accent3>
        <a:accent4>
          <a:srgbClr val="000056"/>
        </a:accent4>
        <a:accent5>
          <a:srgbClr val="AAFFAA"/>
        </a:accent5>
        <a:accent6>
          <a:srgbClr val="2D2DB9"/>
        </a:accent6>
        <a:hlink>
          <a:srgbClr val="0099FF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08_AMWC2003_Template">
  <a:themeElements>
    <a:clrScheme name="">
      <a:dk1>
        <a:srgbClr val="003399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2A82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MWC2003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1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1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MWC2003_Template 1">
        <a:dk1>
          <a:srgbClr val="000066"/>
        </a:dk1>
        <a:lt1>
          <a:srgbClr val="FFFFFF"/>
        </a:lt1>
        <a:dk2>
          <a:srgbClr val="000066"/>
        </a:dk2>
        <a:lt2>
          <a:srgbClr val="111111"/>
        </a:lt2>
        <a:accent1>
          <a:srgbClr val="00FF00"/>
        </a:accent1>
        <a:accent2>
          <a:srgbClr val="3333CC"/>
        </a:accent2>
        <a:accent3>
          <a:srgbClr val="FFFFFF"/>
        </a:accent3>
        <a:accent4>
          <a:srgbClr val="000056"/>
        </a:accent4>
        <a:accent5>
          <a:srgbClr val="AAFFAA"/>
        </a:accent5>
        <a:accent6>
          <a:srgbClr val="2D2DB9"/>
        </a:accent6>
        <a:hlink>
          <a:srgbClr val="0099FF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DA17DA891D9E469834D6EF127211CE" ma:contentTypeVersion="1" ma:contentTypeDescription="Create a new document." ma:contentTypeScope="" ma:versionID="c9d8d5e5616cee6aaa4725aa5adb5336">
  <xsd:schema xmlns:xsd="http://www.w3.org/2001/XMLSchema" xmlns:xs="http://www.w3.org/2001/XMLSchema" xmlns:p="http://schemas.microsoft.com/office/2006/metadata/properties" xmlns:ns3="5aa5d243-90a2-4f21-96aa-7875faa92733" targetNamespace="http://schemas.microsoft.com/office/2006/metadata/properties" ma:root="true" ma:fieldsID="7052e4fa651660b058c594cc87ba4ddc" ns3:_="">
    <xsd:import namespace="5aa5d243-90a2-4f21-96aa-7875faa92733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a5d243-90a2-4f21-96aa-7875faa92733" elementFormDefault="qualified">
    <xsd:import namespace="http://schemas.microsoft.com/office/2006/documentManagement/types"/>
    <xsd:import namespace="http://schemas.microsoft.com/office/infopath/2007/PartnerControls"/>
    <xsd:element name="_dlc_DocId" ma:index="9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0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5aa5d243-90a2-4f21-96aa-7875faa92733">YSVXXAMNEEDK-3-254</_dlc_DocId>
    <_dlc_DocIdUrl xmlns="5aa5d243-90a2-4f21-96aa-7875faa92733">
      <Url>https://eim.amc.af.mil/org/319arw/_layouts/DocIdRedir.aspx?ID=YSVXXAMNEEDK-3-254</Url>
      <Description>YSVXXAMNEEDK-3-254</Description>
    </_dlc_DocIdUrl>
  </documentManagement>
</p:properties>
</file>

<file path=customXml/itemProps1.xml><?xml version="1.0" encoding="utf-8"?>
<ds:datastoreItem xmlns:ds="http://schemas.openxmlformats.org/officeDocument/2006/customXml" ds:itemID="{39AD086E-3B14-45B7-98D7-68D1E9EAA9D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15BE701-D1B4-4276-B3B1-3F2B877619BE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376463CC-1E5E-4582-A32C-D830B700A1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a5d243-90a2-4f21-96aa-7875faa9273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642463DB-1139-45ED-956D-D6C8B93F608E}">
  <ds:schemaRefs>
    <ds:schemaRef ds:uri="http://schemas.microsoft.com/office/2006/documentManagement/types"/>
    <ds:schemaRef ds:uri="http://www.w3.org/XML/1998/namespace"/>
    <ds:schemaRef ds:uri="http://purl.org/dc/terms/"/>
    <ds:schemaRef ds:uri="5aa5d243-90a2-4f21-96aa-7875faa92733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1389</TotalTime>
  <Words>193</Words>
  <Application>Microsoft Office PowerPoint</Application>
  <PresentationFormat>On-screen Show (4:3)</PresentationFormat>
  <Paragraphs>18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Century Schoolbook</vt:lpstr>
      <vt:lpstr>Wingdings</vt:lpstr>
      <vt:lpstr>107_AMWC2003_Template</vt:lpstr>
      <vt:lpstr>108_AMWC2003_Template</vt:lpstr>
      <vt:lpstr>Remove Stop Sign east of Clinic (Building 109)</vt:lpstr>
      <vt:lpstr>New Stop Signs </vt:lpstr>
      <vt:lpstr>Redwood New Right of Way at intersection of I-Street</vt:lpstr>
    </vt:vector>
  </TitlesOfParts>
  <Company>U.S Air Force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319 MSG</dc:title>
  <dc:creator>KUHRT, BRETT H Capt USAF AMC 319 FSS/FSV</dc:creator>
  <cp:lastModifiedBy>CANARR, LESLIE W GS-13 USAF AMC 319 CES/CD</cp:lastModifiedBy>
  <cp:revision>128</cp:revision>
  <cp:lastPrinted>2017-05-04T21:40:37Z</cp:lastPrinted>
  <dcterms:created xsi:type="dcterms:W3CDTF">2015-07-31T15:01:13Z</dcterms:created>
  <dcterms:modified xsi:type="dcterms:W3CDTF">2017-07-26T12:29:37Z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0x01010091DA17DA891D9E469834D6EF127211CE</vt:lpwstr>
  </property>
  <property fmtid="{D5CDD505-2E9C-101B-9397-08002B2CF9AE}" pid="3" name="_dlc_DocIdItemGuid">
    <vt:lpwstr>0d197133-5736-424f-aa06-f3cbb9f53186</vt:lpwstr>
  </property>
</Properties>
</file>