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75" r:id="rId3"/>
  </p:sldMasterIdLst>
  <p:notesMasterIdLst>
    <p:notesMasterId r:id="rId5"/>
  </p:notesMasterIdLst>
  <p:sldIdLst>
    <p:sldId id="310" r:id="rId4"/>
  </p:sldIdLst>
  <p:sldSz cx="9144000" cy="6858000" type="screen4x3"/>
  <p:notesSz cx="9144000" cy="69802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>
        <p:scale>
          <a:sx n="87" d="100"/>
          <a:sy n="87" d="100"/>
        </p:scale>
        <p:origin x="1038" y="58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1048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799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B49E6-72AC-4C80-BC4A-6D874C5540D1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1" i="1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C66D7-3B25-4812-8A5C-64A7035F8CD1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12313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7874507" y="16764"/>
            <a:ext cx="1255776" cy="11582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7340" y="1356400"/>
            <a:ext cx="3938270" cy="3618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1" i="0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59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E6B63F-6816-44CB-9E50-C82C7A71C030}" type="datetime1">
              <a:rPr lang="en-US" smtClean="0"/>
              <a:t>6/26/2017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0153"/>
            <a:ext cx="1181100" cy="113146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4E0A2A-9DA7-4D9A-BBA4-D24C3F8A3E03}" type="datetime1">
              <a:rPr lang="en-US" smtClean="0"/>
              <a:t>6/26/2017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6ADC8-3F90-4873-BEF1-9F63E0B2C5F0}" type="datetime1">
              <a:rPr lang="en-US" smtClean="0"/>
              <a:t>6/26/2017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8107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5600" y="76200"/>
            <a:ext cx="845185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276225" y="1504950"/>
            <a:ext cx="4122738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51363" y="1504950"/>
            <a:ext cx="4122737" cy="4743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7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24625"/>
            <a:ext cx="12192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3399"/>
                </a:solidFill>
              </a:rPr>
              <a:t>As of: </a:t>
            </a:r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7988300" y="6524625"/>
            <a:ext cx="1143000" cy="304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A5334D-59DC-4E67-8773-AA8A6305DFC1}" type="slidenum">
              <a:rPr lang="en-US">
                <a:solidFill>
                  <a:srgbClr val="003399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808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23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36895708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1425" y="25400"/>
            <a:ext cx="6640513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1751875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United_States_Air_Force_Expeditionary_Center.png" TargetMode="External"/><Relationship Id="rId2" Type="http://schemas.openxmlformats.org/officeDocument/2006/relationships/image" Target="../media/image4.wmf"/><Relationship Id="rId1" Type="http://schemas.openxmlformats.org/officeDocument/2006/relationships/theme" Target="../theme/theme2.xml"/><Relationship Id="rId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slideLayout" Target="../slideLayouts/slideLayout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en.wikipedia.org/wiki/File:United_States_Air_Force_Expeditionary_Center.png" TargetMode="Externa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381000" y="6451091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81000" y="1182730"/>
            <a:ext cx="8382000" cy="0"/>
          </a:xfrm>
          <a:custGeom>
            <a:avLst/>
            <a:gdLst/>
            <a:ahLst/>
            <a:cxnLst/>
            <a:rect l="l" t="t" r="r" b="b"/>
            <a:pathLst>
              <a:path w="8382000">
                <a:moveTo>
                  <a:pt x="0" y="0"/>
                </a:moveTo>
                <a:lnTo>
                  <a:pt x="8382000" y="0"/>
                </a:lnTo>
              </a:path>
            </a:pathLst>
          </a:custGeom>
          <a:ln w="57912">
            <a:solidFill>
              <a:srgbClr val="0C2C8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83180" y="173965"/>
            <a:ext cx="4977638" cy="920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000066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39190" y="1344848"/>
            <a:ext cx="7265619" cy="15113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1">
                <a:solidFill>
                  <a:srgbClr val="151C77"/>
                </a:solidFill>
                <a:latin typeface="Arial"/>
                <a:cs typeface="Arial"/>
              </a:defRPr>
            </a:lvl1pPr>
          </a:lstStyle>
          <a:p>
            <a:endParaRPr dirty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848969" y="6516190"/>
            <a:ext cx="7399655" cy="28003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1">
                <a:solidFill>
                  <a:srgbClr val="000066"/>
                </a:solidFill>
                <a:latin typeface="Century Schoolbook"/>
                <a:cs typeface="Century Schoolbook"/>
              </a:defRPr>
            </a:lvl1pPr>
          </a:lstStyle>
          <a:p>
            <a:pPr marL="12700">
              <a:lnSpc>
                <a:spcPct val="100000"/>
              </a:lnSpc>
            </a:pPr>
            <a:r>
              <a:rPr dirty="0"/>
              <a:t>“O</a:t>
            </a:r>
            <a:r>
              <a:rPr spc="-10" dirty="0"/>
              <a:t>n</a:t>
            </a:r>
            <a:r>
              <a:rPr dirty="0"/>
              <a:t>e G</a:t>
            </a:r>
            <a:r>
              <a:rPr spc="5" dirty="0"/>
              <a:t>r</a:t>
            </a:r>
            <a:r>
              <a:rPr dirty="0"/>
              <a:t>a</a:t>
            </a:r>
            <a:r>
              <a:rPr spc="-10" dirty="0"/>
              <a:t>n</a:t>
            </a:r>
            <a:r>
              <a:rPr dirty="0"/>
              <a:t>d Forks</a:t>
            </a:r>
            <a:r>
              <a:rPr spc="-20" dirty="0"/>
              <a:t> </a:t>
            </a:r>
            <a:r>
              <a:rPr dirty="0"/>
              <a:t>Air</a:t>
            </a:r>
            <a:r>
              <a:rPr spc="-5" dirty="0"/>
              <a:t> </a:t>
            </a:r>
            <a:r>
              <a:rPr dirty="0"/>
              <a:t>For</a:t>
            </a:r>
            <a:r>
              <a:rPr spc="5" dirty="0"/>
              <a:t>c</a:t>
            </a:r>
            <a:r>
              <a:rPr dirty="0"/>
              <a:t>e</a:t>
            </a:r>
            <a:r>
              <a:rPr spc="-20" dirty="0"/>
              <a:t> </a:t>
            </a:r>
            <a:r>
              <a:rPr dirty="0"/>
              <a:t>Base…Defendi</a:t>
            </a:r>
            <a:r>
              <a:rPr spc="-10" dirty="0"/>
              <a:t>n</a:t>
            </a:r>
            <a:r>
              <a:rPr dirty="0"/>
              <a:t>g</a:t>
            </a:r>
            <a:r>
              <a:rPr spc="-25" dirty="0"/>
              <a:t> </a:t>
            </a:r>
            <a:r>
              <a:rPr dirty="0"/>
              <a:t>F</a:t>
            </a:r>
            <a:r>
              <a:rPr spc="5" dirty="0"/>
              <a:t>r</a:t>
            </a:r>
            <a:r>
              <a:rPr dirty="0"/>
              <a:t>e</a:t>
            </a:r>
            <a:r>
              <a:rPr spc="5" dirty="0"/>
              <a:t>e</a:t>
            </a:r>
            <a:r>
              <a:rPr dirty="0"/>
              <a:t>dom!”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BE6C7D-D746-4CDA-BFBE-CE0A4367AAB2}" type="datetime1">
              <a:rPr lang="en-US" smtClean="0"/>
              <a:t>6/26/2017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886952" y="6580343"/>
            <a:ext cx="191134" cy="152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000" b="0" i="0">
                <a:solidFill>
                  <a:srgbClr val="808080"/>
                </a:solidFill>
                <a:latin typeface="Arial"/>
                <a:cs typeface="Arial"/>
              </a:defRPr>
            </a:lvl1pPr>
          </a:lstStyle>
          <a:p>
            <a:pPr marL="95250">
              <a:lnSpc>
                <a:spcPct val="100000"/>
              </a:lnSpc>
            </a:pPr>
            <a:fld id="{81D60167-4931-47E6-BA6A-407CBD079E47}" type="slidenum">
              <a:rPr spc="-10" dirty="0">
                <a:solidFill>
                  <a:srgbClr val="959595"/>
                </a:solidFill>
              </a:rPr>
              <a:t>‹#›</a:t>
            </a:fld>
            <a:endParaRPr spc="-10" dirty="0">
              <a:solidFill>
                <a:srgbClr val="959595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3" y="43542"/>
            <a:ext cx="1066800" cy="1052763"/>
          </a:xfrm>
          <a:prstGeom prst="rect">
            <a:avLst/>
          </a:prstGeom>
        </p:spPr>
      </p:pic>
      <p:sp>
        <p:nvSpPr>
          <p:cNvPr id="11" name="object 2"/>
          <p:cNvSpPr>
            <a:spLocks/>
          </p:cNvSpPr>
          <p:nvPr userDrawn="1"/>
        </p:nvSpPr>
        <p:spPr>
          <a:xfrm>
            <a:off x="7924800" y="25611"/>
            <a:ext cx="1143000" cy="108862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9415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78877" y="6542088"/>
            <a:ext cx="4048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45C1A02-C01C-491D-8875-C1E0B214CCFE}" type="slidenum">
              <a:rPr lang="en-US" sz="1400">
                <a:solidFill>
                  <a:srgbClr val="003399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7" y="1327152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2" cstate="print"/>
          <a:srcRect l="4963" r="4357"/>
          <a:stretch>
            <a:fillRect/>
          </a:stretch>
        </p:blipFill>
        <p:spPr bwMode="auto">
          <a:xfrm rot="5400000">
            <a:off x="7823200" y="-29192"/>
            <a:ext cx="1143000" cy="124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United States Air Force Expeditionary Center">
            <a:hlinkClick r:id="rId3" tooltip="United States Air Force Expeditionary Center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296" y="54596"/>
            <a:ext cx="1143000" cy="1129283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" y="6342033"/>
            <a:ext cx="91007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entury Schoolbook" pitchFamily="18" charset="0"/>
              </a:rPr>
              <a:t>“One Grand Forks Air Force Base…Defending Freedom!”</a:t>
            </a:r>
          </a:p>
          <a:p>
            <a:pPr algn="ctr">
              <a:spcBef>
                <a:spcPct val="50000"/>
              </a:spcBef>
              <a:defRPr/>
            </a:pPr>
            <a:endParaRPr lang="en-US" sz="2000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9992940"/>
      </p:ext>
    </p:extLst>
  </p:cSld>
  <p:clrMap bg1="lt1" tx1="dk1" bg2="lt2" tx2="dk2" accent1="accent1" accent2="accent2" accent3="accent3" accent4="accent4" accent5="accent5" accent6="accent6" hlink="hlink" folHlink="folHlink"/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379413" y="1231900"/>
            <a:ext cx="8385175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8778875" y="6542088"/>
            <a:ext cx="404813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fld id="{A45C1A02-C01C-491D-8875-C1E0B214CCFE}" type="slidenum">
              <a:rPr lang="en-US" sz="1400">
                <a:solidFill>
                  <a:srgbClr val="003399"/>
                </a:solidFill>
              </a:rPr>
              <a:pPr algn="ctr">
                <a:spcBef>
                  <a:spcPct val="50000"/>
                </a:spcBef>
                <a:defRPr/>
              </a:pPr>
              <a:t>‹#›</a:t>
            </a:fld>
            <a:endParaRPr lang="en-US" sz="1400" dirty="0">
              <a:solidFill>
                <a:srgbClr val="003399"/>
              </a:solidFill>
            </a:endParaRPr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382588" y="6292850"/>
            <a:ext cx="8382000" cy="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rgbClr val="003399"/>
              </a:solidFill>
            </a:endParaRPr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1475" y="1327150"/>
            <a:ext cx="8482013" cy="494982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13" name="Picture 2" descr="United States Air Force Expeditionary Center">
            <a:hlinkClick r:id="rId6" tooltip="United States Air Force Expeditionary Center"/>
          </p:cNvPr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296" y="54592"/>
            <a:ext cx="1143000" cy="1129283"/>
          </a:xfrm>
          <a:prstGeom prst="rect">
            <a:avLst/>
          </a:prstGeom>
          <a:noFill/>
        </p:spPr>
      </p:pic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0" y="6342033"/>
            <a:ext cx="9100719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000" b="1" i="1" dirty="0" smtClean="0">
                <a:solidFill>
                  <a:srgbClr val="000066"/>
                </a:solidFill>
                <a:latin typeface="Century Schoolbook" pitchFamily="18" charset="0"/>
              </a:rPr>
              <a:t>“One Grand Forks Air Force Base…Defending Freedom!”</a:t>
            </a:r>
          </a:p>
          <a:p>
            <a:pPr algn="ctr">
              <a:spcBef>
                <a:spcPct val="50000"/>
              </a:spcBef>
              <a:defRPr/>
            </a:pPr>
            <a:endParaRPr lang="en-US" sz="2000" b="1" i="1" dirty="0">
              <a:solidFill>
                <a:srgbClr val="000066"/>
              </a:solidFill>
              <a:latin typeface="Century Schoolbook" pitchFamily="18" charset="0"/>
            </a:endParaRPr>
          </a:p>
        </p:txBody>
      </p:sp>
      <p:pic>
        <p:nvPicPr>
          <p:cNvPr id="11" name="Picture 2" descr="http://upload.wikimedia.org/wikipedia/commons/5/51/319th_Air_Refueling_WIng.jpg"/>
          <p:cNvPicPr>
            <a:picLocks noChangeAspect="1"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33295" y="52075"/>
            <a:ext cx="1162808" cy="113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094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00066"/>
          </a:solidFill>
          <a:latin typeface="Arial" charset="0"/>
        </a:defRPr>
      </a:lvl9pPr>
    </p:titleStyle>
    <p:bodyStyle>
      <a:lvl1pPr marL="285750" indent="-285750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0000"/>
        <a:buFont typeface="Wingdings" pitchFamily="2" charset="2"/>
        <a:buChar char="n"/>
        <a:defRPr sz="2400" b="1">
          <a:solidFill>
            <a:srgbClr val="000066"/>
          </a:solidFill>
          <a:latin typeface="+mn-lt"/>
          <a:ea typeface="+mn-ea"/>
          <a:cs typeface="+mn-cs"/>
        </a:defRPr>
      </a:lvl1pPr>
      <a:lvl2pPr marL="688975" indent="-282575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135000"/>
        <a:buChar char="•"/>
        <a:defRPr sz="2200" b="1">
          <a:solidFill>
            <a:srgbClr val="000066"/>
          </a:solidFill>
          <a:latin typeface="+mn-lt"/>
        </a:defRPr>
      </a:lvl2pPr>
      <a:lvl3pPr marL="1027113" indent="-223838" algn="l" rtl="0" eaLnBrk="1" fontAlgn="base" hangingPunct="1">
        <a:spcBef>
          <a:spcPct val="20000"/>
        </a:spcBef>
        <a:spcAft>
          <a:spcPct val="0"/>
        </a:spcAft>
        <a:buClr>
          <a:srgbClr val="000066"/>
        </a:buClr>
        <a:buSzPct val="85000"/>
        <a:buFont typeface="Wingdings" pitchFamily="2" charset="2"/>
        <a:buChar char="w"/>
        <a:defRPr sz="2000" b="1">
          <a:solidFill>
            <a:srgbClr val="000066"/>
          </a:solidFill>
          <a:latin typeface="+mn-lt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b="1">
          <a:solidFill>
            <a:srgbClr val="000066"/>
          </a:solidFill>
          <a:latin typeface="+mn-lt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003399"/>
        </a:buClr>
        <a:buSzPct val="80000"/>
        <a:buFont typeface="Wingdings" pitchFamily="2" charset="2"/>
        <a:buChar char="n"/>
        <a:defRPr sz="1600" b="1">
          <a:solidFill>
            <a:srgbClr val="00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6153"/>
          <a:stretch/>
        </p:blipFill>
        <p:spPr>
          <a:xfrm>
            <a:off x="4777599" y="1273259"/>
            <a:ext cx="3604401" cy="3222541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9585" y="4493550"/>
            <a:ext cx="7867406" cy="1705348"/>
          </a:xfrm>
        </p:spPr>
        <p:txBody>
          <a:bodyPr>
            <a:normAutofit fontScale="92500"/>
          </a:bodyPr>
          <a:lstStyle/>
          <a:p>
            <a:r>
              <a:rPr lang="en-US" sz="1800" dirty="0" smtClean="0"/>
              <a:t>3 Jul - 6 Aug  </a:t>
            </a:r>
            <a:r>
              <a:rPr lang="en-US" sz="1400" dirty="0" smtClean="0"/>
              <a:t>Parking </a:t>
            </a:r>
            <a:r>
              <a:rPr lang="en-US" sz="1400" dirty="0"/>
              <a:t>lot will </a:t>
            </a:r>
            <a:r>
              <a:rPr lang="en-US" sz="1400" dirty="0" smtClean="0"/>
              <a:t>remain open as Contractor repairs existing curb/gutter. Users are cautioned to avoid areas marked with orange cones as workers and equipment will be present.  </a:t>
            </a:r>
          </a:p>
          <a:p>
            <a:endParaRPr lang="en-US" sz="1800" b="1" dirty="0" smtClean="0"/>
          </a:p>
          <a:p>
            <a:r>
              <a:rPr lang="en-US" sz="1900" b="1" dirty="0" smtClean="0"/>
              <a:t>***7 Aug -21 Aug  Parking lot will be CLOSED*** </a:t>
            </a:r>
            <a:r>
              <a:rPr lang="en-US" sz="1400" b="1" dirty="0" smtClean="0"/>
              <a:t>as indicated by the blue shaded area </a:t>
            </a:r>
            <a:r>
              <a:rPr lang="en-US" sz="1400" dirty="0" smtClean="0"/>
              <a:t>to allow pavement replacement. The sidewalk leading to the north building entrance will remain open. The lot entrance/exit from Tuskegee to the west lot will be closed. Please use G street entrance/exit for the west lot</a:t>
            </a:r>
            <a:r>
              <a:rPr lang="en-US" sz="1800" dirty="0" smtClean="0"/>
              <a:t>.</a:t>
            </a:r>
            <a:endParaRPr lang="en-US" sz="1800" dirty="0"/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1143000" y="164722"/>
            <a:ext cx="6781800" cy="1201580"/>
          </a:xfrm>
          <a:prstGeom prst="rect">
            <a:avLst/>
          </a:prstGeom>
        </p:spPr>
        <p:txBody>
          <a:bodyPr wrap="square" lIns="0" tIns="0" rIns="0" bIns="0">
            <a:noAutofit/>
          </a:bodyPr>
          <a:lstStyle>
            <a:lvl1pPr>
              <a:defRPr sz="3200" b="1" i="1">
                <a:solidFill>
                  <a:srgbClr val="000066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2400" kern="0" dirty="0" smtClean="0"/>
              <a:t>FITNESS CENTER PARKING LOT REPAIR</a:t>
            </a:r>
          </a:p>
          <a:p>
            <a:pPr algn="ctr"/>
            <a:r>
              <a:rPr lang="en-US" sz="2400" kern="0" dirty="0" smtClean="0"/>
              <a:t>North Entry Lot</a:t>
            </a:r>
            <a:endParaRPr lang="en-US" sz="2400" kern="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>
          <a:xfrm>
            <a:off x="331788" y="1515291"/>
            <a:ext cx="8736012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WHEN</a:t>
            </a: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Construction 3 Jul – 21 Aug  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WHERE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North Parking Lot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WHO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</a:t>
            </a:r>
            <a:r>
              <a:rPr lang="en-US" sz="18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319th Civil Engineer Squadron 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b="1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POC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: Mr. Jim </a:t>
            </a:r>
            <a:r>
              <a:rPr lang="en-US" sz="1800" dirty="0" err="1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Rosinsky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 747-4616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 Capt </a:t>
            </a:r>
            <a:r>
              <a:rPr lang="en-US" sz="1800" dirty="0" err="1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Ordorica</a:t>
            </a:r>
            <a:r>
              <a:rPr lang="en-US" sz="18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747-4604</a:t>
            </a:r>
            <a:endParaRPr lang="en-US" sz="18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endParaRPr lang="en-US" sz="1800" dirty="0">
              <a:solidFill>
                <a:srgbClr val="000066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30809" y="2521730"/>
            <a:ext cx="1390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FITNESS CENTER B308</a:t>
            </a:r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Left-Right Arrow 11"/>
          <p:cNvSpPr/>
          <p:nvPr/>
        </p:nvSpPr>
        <p:spPr>
          <a:xfrm>
            <a:off x="4953000" y="2133600"/>
            <a:ext cx="228600" cy="152400"/>
          </a:xfrm>
          <a:prstGeom prst="leftRightArrow">
            <a:avLst/>
          </a:prstGeom>
          <a:solidFill>
            <a:schemeClr val="accent1">
              <a:alpha val="50000"/>
            </a:scheme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reeform 5"/>
          <p:cNvSpPr/>
          <p:nvPr/>
        </p:nvSpPr>
        <p:spPr>
          <a:xfrm>
            <a:off x="5813220" y="1470689"/>
            <a:ext cx="1825323" cy="764897"/>
          </a:xfrm>
          <a:custGeom>
            <a:avLst/>
            <a:gdLst>
              <a:gd name="connsiteX0" fmla="*/ 0 w 1825323"/>
              <a:gd name="connsiteY0" fmla="*/ 0 h 764897"/>
              <a:gd name="connsiteX1" fmla="*/ 41721 w 1825323"/>
              <a:gd name="connsiteY1" fmla="*/ 31291 h 764897"/>
              <a:gd name="connsiteX2" fmla="*/ 52152 w 1825323"/>
              <a:gd name="connsiteY2" fmla="*/ 86920 h 764897"/>
              <a:gd name="connsiteX3" fmla="*/ 48675 w 1825323"/>
              <a:gd name="connsiteY3" fmla="*/ 187748 h 764897"/>
              <a:gd name="connsiteX4" fmla="*/ 48675 w 1825323"/>
              <a:gd name="connsiteY4" fmla="*/ 358111 h 764897"/>
              <a:gd name="connsiteX5" fmla="*/ 184270 w 1825323"/>
              <a:gd name="connsiteY5" fmla="*/ 354634 h 764897"/>
              <a:gd name="connsiteX6" fmla="*/ 222515 w 1825323"/>
              <a:gd name="connsiteY6" fmla="*/ 305959 h 764897"/>
              <a:gd name="connsiteX7" fmla="*/ 274667 w 1825323"/>
              <a:gd name="connsiteY7" fmla="*/ 295528 h 764897"/>
              <a:gd name="connsiteX8" fmla="*/ 323343 w 1825323"/>
              <a:gd name="connsiteY8" fmla="*/ 299005 h 764897"/>
              <a:gd name="connsiteX9" fmla="*/ 337250 w 1825323"/>
              <a:gd name="connsiteY9" fmla="*/ 385925 h 764897"/>
              <a:gd name="connsiteX10" fmla="*/ 1519364 w 1825323"/>
              <a:gd name="connsiteY10" fmla="*/ 385925 h 764897"/>
              <a:gd name="connsiteX11" fmla="*/ 1512410 w 1825323"/>
              <a:gd name="connsiteY11" fmla="*/ 302482 h 764897"/>
              <a:gd name="connsiteX12" fmla="*/ 1554132 w 1825323"/>
              <a:gd name="connsiteY12" fmla="*/ 312913 h 764897"/>
              <a:gd name="connsiteX13" fmla="*/ 1606284 w 1825323"/>
              <a:gd name="connsiteY13" fmla="*/ 333773 h 764897"/>
              <a:gd name="connsiteX14" fmla="*/ 1623668 w 1825323"/>
              <a:gd name="connsiteY14" fmla="*/ 368541 h 764897"/>
              <a:gd name="connsiteX15" fmla="*/ 1630622 w 1825323"/>
              <a:gd name="connsiteY15" fmla="*/ 392879 h 764897"/>
              <a:gd name="connsiteX16" fmla="*/ 1543702 w 1825323"/>
              <a:gd name="connsiteY16" fmla="*/ 392879 h 764897"/>
              <a:gd name="connsiteX17" fmla="*/ 1550655 w 1825323"/>
              <a:gd name="connsiteY17" fmla="*/ 650163 h 764897"/>
              <a:gd name="connsiteX18" fmla="*/ 1637575 w 1825323"/>
              <a:gd name="connsiteY18" fmla="*/ 695361 h 764897"/>
              <a:gd name="connsiteX19" fmla="*/ 1637575 w 1825323"/>
              <a:gd name="connsiteY19" fmla="*/ 764897 h 764897"/>
              <a:gd name="connsiteX20" fmla="*/ 1738403 w 1825323"/>
              <a:gd name="connsiteY20" fmla="*/ 761421 h 764897"/>
              <a:gd name="connsiteX21" fmla="*/ 1734926 w 1825323"/>
              <a:gd name="connsiteY21" fmla="*/ 723176 h 764897"/>
              <a:gd name="connsiteX22" fmla="*/ 1825323 w 1825323"/>
              <a:gd name="connsiteY22" fmla="*/ 646686 h 764897"/>
              <a:gd name="connsiteX23" fmla="*/ 1825323 w 1825323"/>
              <a:gd name="connsiteY23" fmla="*/ 382449 h 764897"/>
              <a:gd name="connsiteX24" fmla="*/ 1727972 w 1825323"/>
              <a:gd name="connsiteY24" fmla="*/ 385925 h 764897"/>
              <a:gd name="connsiteX25" fmla="*/ 1727972 w 1825323"/>
              <a:gd name="connsiteY25" fmla="*/ 312913 h 764897"/>
              <a:gd name="connsiteX26" fmla="*/ 1689728 w 1825323"/>
              <a:gd name="connsiteY26" fmla="*/ 260760 h 764897"/>
              <a:gd name="connsiteX27" fmla="*/ 1630622 w 1825323"/>
              <a:gd name="connsiteY27" fmla="*/ 215562 h 764897"/>
              <a:gd name="connsiteX28" fmla="*/ 1561086 w 1825323"/>
              <a:gd name="connsiteY28" fmla="*/ 198178 h 764897"/>
              <a:gd name="connsiteX29" fmla="*/ 1519364 w 1825323"/>
              <a:gd name="connsiteY29" fmla="*/ 194701 h 764897"/>
              <a:gd name="connsiteX30" fmla="*/ 1522841 w 1825323"/>
              <a:gd name="connsiteY30" fmla="*/ 111258 h 764897"/>
              <a:gd name="connsiteX31" fmla="*/ 312912 w 1825323"/>
              <a:gd name="connsiteY31" fmla="*/ 111258 h 764897"/>
              <a:gd name="connsiteX32" fmla="*/ 312912 w 1825323"/>
              <a:gd name="connsiteY32" fmla="*/ 173840 h 764897"/>
              <a:gd name="connsiteX33" fmla="*/ 312912 w 1825323"/>
              <a:gd name="connsiteY33" fmla="*/ 198178 h 764897"/>
              <a:gd name="connsiteX34" fmla="*/ 278144 w 1825323"/>
              <a:gd name="connsiteY34" fmla="*/ 201655 h 764897"/>
              <a:gd name="connsiteX35" fmla="*/ 236423 w 1825323"/>
              <a:gd name="connsiteY35" fmla="*/ 201655 h 764897"/>
              <a:gd name="connsiteX36" fmla="*/ 198178 w 1825323"/>
              <a:gd name="connsiteY36" fmla="*/ 184271 h 764897"/>
              <a:gd name="connsiteX37" fmla="*/ 170363 w 1825323"/>
              <a:gd name="connsiteY37" fmla="*/ 139072 h 764897"/>
              <a:gd name="connsiteX38" fmla="*/ 170363 w 1825323"/>
              <a:gd name="connsiteY38" fmla="*/ 97351 h 764897"/>
              <a:gd name="connsiteX39" fmla="*/ 170363 w 1825323"/>
              <a:gd name="connsiteY39" fmla="*/ 0 h 764897"/>
              <a:gd name="connsiteX40" fmla="*/ 0 w 1825323"/>
              <a:gd name="connsiteY40" fmla="*/ 0 h 76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1825323" h="764897">
                <a:moveTo>
                  <a:pt x="0" y="0"/>
                </a:moveTo>
                <a:lnTo>
                  <a:pt x="41721" y="31291"/>
                </a:lnTo>
                <a:lnTo>
                  <a:pt x="52152" y="86920"/>
                </a:lnTo>
                <a:lnTo>
                  <a:pt x="48675" y="187748"/>
                </a:lnTo>
                <a:lnTo>
                  <a:pt x="48675" y="358111"/>
                </a:lnTo>
                <a:lnTo>
                  <a:pt x="184270" y="354634"/>
                </a:lnTo>
                <a:lnTo>
                  <a:pt x="222515" y="305959"/>
                </a:lnTo>
                <a:lnTo>
                  <a:pt x="274667" y="295528"/>
                </a:lnTo>
                <a:lnTo>
                  <a:pt x="323343" y="299005"/>
                </a:lnTo>
                <a:lnTo>
                  <a:pt x="337250" y="385925"/>
                </a:lnTo>
                <a:lnTo>
                  <a:pt x="1519364" y="385925"/>
                </a:lnTo>
                <a:lnTo>
                  <a:pt x="1512410" y="302482"/>
                </a:lnTo>
                <a:lnTo>
                  <a:pt x="1554132" y="312913"/>
                </a:lnTo>
                <a:lnTo>
                  <a:pt x="1606284" y="333773"/>
                </a:lnTo>
                <a:lnTo>
                  <a:pt x="1623668" y="368541"/>
                </a:lnTo>
                <a:lnTo>
                  <a:pt x="1630622" y="392879"/>
                </a:lnTo>
                <a:lnTo>
                  <a:pt x="1543702" y="392879"/>
                </a:lnTo>
                <a:lnTo>
                  <a:pt x="1550655" y="650163"/>
                </a:lnTo>
                <a:lnTo>
                  <a:pt x="1637575" y="695361"/>
                </a:lnTo>
                <a:lnTo>
                  <a:pt x="1637575" y="764897"/>
                </a:lnTo>
                <a:lnTo>
                  <a:pt x="1738403" y="761421"/>
                </a:lnTo>
                <a:lnTo>
                  <a:pt x="1734926" y="723176"/>
                </a:lnTo>
                <a:lnTo>
                  <a:pt x="1825323" y="646686"/>
                </a:lnTo>
                <a:lnTo>
                  <a:pt x="1825323" y="382449"/>
                </a:lnTo>
                <a:lnTo>
                  <a:pt x="1727972" y="385925"/>
                </a:lnTo>
                <a:lnTo>
                  <a:pt x="1727972" y="312913"/>
                </a:lnTo>
                <a:lnTo>
                  <a:pt x="1689728" y="260760"/>
                </a:lnTo>
                <a:lnTo>
                  <a:pt x="1630622" y="215562"/>
                </a:lnTo>
                <a:lnTo>
                  <a:pt x="1561086" y="198178"/>
                </a:lnTo>
                <a:lnTo>
                  <a:pt x="1519364" y="194701"/>
                </a:lnTo>
                <a:lnTo>
                  <a:pt x="1522841" y="111258"/>
                </a:lnTo>
                <a:lnTo>
                  <a:pt x="312912" y="111258"/>
                </a:lnTo>
                <a:lnTo>
                  <a:pt x="312912" y="173840"/>
                </a:lnTo>
                <a:lnTo>
                  <a:pt x="312912" y="198178"/>
                </a:lnTo>
                <a:lnTo>
                  <a:pt x="278144" y="201655"/>
                </a:lnTo>
                <a:lnTo>
                  <a:pt x="236423" y="201655"/>
                </a:lnTo>
                <a:lnTo>
                  <a:pt x="198178" y="184271"/>
                </a:lnTo>
                <a:lnTo>
                  <a:pt x="170363" y="139072"/>
                </a:lnTo>
                <a:lnTo>
                  <a:pt x="170363" y="97351"/>
                </a:lnTo>
                <a:lnTo>
                  <a:pt x="170363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40000"/>
            </a:schemeClr>
          </a:solidFill>
          <a:ln w="9525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210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1_New Wing Template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WC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WC2003_Template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New Wing Slide Template">
  <a:themeElements>
    <a:clrScheme name="">
      <a:dk1>
        <a:srgbClr val="003399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2A82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AMWC2003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1" i="1" u="none" strike="noStrike" cap="none" normalizeH="0" baseline="0" smtClean="0">
            <a:ln>
              <a:noFill/>
            </a:ln>
            <a:solidFill>
              <a:srgbClr val="000066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AMWC2003_Template 1">
        <a:dk1>
          <a:srgbClr val="000066"/>
        </a:dk1>
        <a:lt1>
          <a:srgbClr val="FFFFFF"/>
        </a:lt1>
        <a:dk2>
          <a:srgbClr val="000066"/>
        </a:dk2>
        <a:lt2>
          <a:srgbClr val="111111"/>
        </a:lt2>
        <a:accent1>
          <a:srgbClr val="00FF00"/>
        </a:accent1>
        <a:accent2>
          <a:srgbClr val="3333CC"/>
        </a:accent2>
        <a:accent3>
          <a:srgbClr val="FFFFFF"/>
        </a:accent3>
        <a:accent4>
          <a:srgbClr val="000056"/>
        </a:accent4>
        <a:accent5>
          <a:srgbClr val="AAFFAA"/>
        </a:accent5>
        <a:accent6>
          <a:srgbClr val="2D2DB9"/>
        </a:accent6>
        <a:hlink>
          <a:srgbClr val="0099FF"/>
        </a:hlink>
        <a:folHlink>
          <a:srgbClr val="FF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3859</TotalTime>
  <Words>134</Words>
  <Application>Microsoft Office PowerPoint</Application>
  <PresentationFormat>On-screen Show (4:3)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Century Schoolbook</vt:lpstr>
      <vt:lpstr>Symbol</vt:lpstr>
      <vt:lpstr>Wingdings</vt:lpstr>
      <vt:lpstr>Office Theme</vt:lpstr>
      <vt:lpstr>11_New Wing Template</vt:lpstr>
      <vt:lpstr>New Wing Slide Template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319th Air Base Wing</dc:title>
  <dc:creator>COST, ROBERT C II Capt USAF ACC 69 RG/319 ABW/CAG</dc:creator>
  <cp:lastModifiedBy>ORDORICA, SALVADOR A Capt USAF AMC 319 ABW/CCE</cp:lastModifiedBy>
  <cp:revision>125</cp:revision>
  <cp:lastPrinted>2017-06-23T14:54:55Z</cp:lastPrinted>
  <dcterms:created xsi:type="dcterms:W3CDTF">2016-07-21T11:03:50Z</dcterms:created>
  <dcterms:modified xsi:type="dcterms:W3CDTF">2017-06-26T17:30:44Z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2016-07-15T00:00:00Z</vt:filetime>
  </property>
  <property fmtid="{D5CDD505-2E9C-101B-9397-08002B2CF9AE}" pid="3" name="LastSaved">
    <vt:filetime>2016-07-21T00:00:00Z</vt:filetime>
  </property>
</Properties>
</file>