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</p:sldMasterIdLst>
  <p:notesMasterIdLst>
    <p:notesMasterId r:id="rId4"/>
  </p:notesMasterIdLst>
  <p:sldIdLst>
    <p:sldId id="26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7"/>
    <a:srgbClr val="26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2" autoAdjust="0"/>
    <p:restoredTop sz="86364" autoAdjust="0"/>
  </p:normalViewPr>
  <p:slideViewPr>
    <p:cSldViewPr>
      <p:cViewPr varScale="1">
        <p:scale>
          <a:sx n="96" d="100"/>
          <a:sy n="96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70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579A9-342F-4EE0-84B3-82133165CEC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79F86-BB5D-4B2C-9784-64000B427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0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</p:nvPr>
        </p:nvSpPr>
        <p:spPr>
          <a:xfrm>
            <a:off x="0" y="1"/>
            <a:ext cx="9144000" cy="104775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2850" y="1327151"/>
            <a:ext cx="4097008" cy="2398713"/>
          </a:xfrm>
        </p:spPr>
        <p:txBody>
          <a:bodyPr/>
          <a:lstStyle>
            <a:lvl1pPr marL="231751" indent="-231751">
              <a:defRPr sz="1400"/>
            </a:lvl1pPr>
            <a:lvl2pPr marL="461916" indent="-230164">
              <a:defRPr sz="1400"/>
            </a:lvl2pPr>
            <a:lvl3pPr marL="682555" indent="-220640">
              <a:defRPr sz="1400"/>
            </a:lvl3pPr>
            <a:lvl4pPr>
              <a:buClr>
                <a:srgbClr val="000066"/>
              </a:buClr>
              <a:defRPr sz="1400"/>
            </a:lvl4pPr>
            <a:lvl5pPr>
              <a:buClr>
                <a:srgbClr val="000066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9262" y="1327150"/>
            <a:ext cx="4090987" cy="4874867"/>
          </a:xfrm>
        </p:spPr>
        <p:txBody>
          <a:bodyPr/>
          <a:lstStyle>
            <a:lvl1pPr marL="231751" indent="-231751">
              <a:defRPr lang="en-US" sz="14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61916" indent="-230164">
              <a:defRPr sz="1400"/>
            </a:lvl2pPr>
            <a:lvl3pPr marL="682555" indent="-220640">
              <a:defRPr sz="1400"/>
            </a:lvl3pPr>
            <a:lvl4pPr>
              <a:buClr>
                <a:srgbClr val="000066"/>
              </a:buClr>
              <a:defRPr/>
            </a:lvl4pPr>
            <a:lvl5pPr>
              <a:buClr>
                <a:srgbClr val="00006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2155204" y="3785221"/>
            <a:ext cx="4833592" cy="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980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6A78F-1E3E-48DE-B70F-446F9DB5F690}" type="slidenum">
              <a:rPr lang="en-US">
                <a:solidFill>
                  <a:srgbClr val="00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098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</p:nvPr>
        </p:nvSpPr>
        <p:spPr>
          <a:xfrm>
            <a:off x="0" y="0"/>
            <a:ext cx="9144000" cy="10477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2850" y="1327150"/>
            <a:ext cx="4097008" cy="2398713"/>
          </a:xfrm>
        </p:spPr>
        <p:txBody>
          <a:bodyPr/>
          <a:lstStyle>
            <a:lvl1pPr marL="231775" indent="-231775">
              <a:defRPr sz="1400"/>
            </a:lvl1pPr>
            <a:lvl2pPr marL="461963" indent="-230188">
              <a:defRPr sz="1400"/>
            </a:lvl2pPr>
            <a:lvl3pPr marL="682625" indent="-220663">
              <a:defRPr sz="1400"/>
            </a:lvl3pPr>
            <a:lvl4pPr>
              <a:buClr>
                <a:srgbClr val="000066"/>
              </a:buClr>
              <a:defRPr sz="1400"/>
            </a:lvl4pPr>
            <a:lvl5pPr>
              <a:buClr>
                <a:srgbClr val="000066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9262" y="1327149"/>
            <a:ext cx="4090987" cy="4874867"/>
          </a:xfrm>
        </p:spPr>
        <p:txBody>
          <a:bodyPr/>
          <a:lstStyle>
            <a:lvl1pPr marL="231775" indent="-231775">
              <a:defRPr lang="en-US" sz="14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defRPr sz="1400"/>
            </a:lvl2pPr>
            <a:lvl3pPr marL="682625" indent="-220663">
              <a:defRPr sz="1400"/>
            </a:lvl3pPr>
            <a:lvl4pPr>
              <a:buClr>
                <a:srgbClr val="000066"/>
              </a:buClr>
              <a:defRPr/>
            </a:lvl4pPr>
            <a:lvl5pPr>
              <a:buClr>
                <a:srgbClr val="00006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2155204" y="3785221"/>
            <a:ext cx="4833592" cy="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0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5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</p:nvPr>
        </p:nvSpPr>
        <p:spPr>
          <a:xfrm>
            <a:off x="0" y="0"/>
            <a:ext cx="9144000" cy="10477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2850" y="1327150"/>
            <a:ext cx="4097008" cy="2398713"/>
          </a:xfrm>
        </p:spPr>
        <p:txBody>
          <a:bodyPr/>
          <a:lstStyle>
            <a:lvl1pPr marL="231775" indent="-231775">
              <a:defRPr sz="1400"/>
            </a:lvl1pPr>
            <a:lvl2pPr marL="461963" indent="-230188">
              <a:defRPr sz="1400"/>
            </a:lvl2pPr>
            <a:lvl3pPr marL="682625" indent="-220663">
              <a:defRPr sz="1400"/>
            </a:lvl3pPr>
            <a:lvl4pPr>
              <a:buClr>
                <a:srgbClr val="000066"/>
              </a:buClr>
              <a:defRPr sz="1400"/>
            </a:lvl4pPr>
            <a:lvl5pPr>
              <a:buClr>
                <a:srgbClr val="000066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9262" y="1327150"/>
            <a:ext cx="4090987" cy="2787650"/>
          </a:xfrm>
        </p:spPr>
        <p:txBody>
          <a:bodyPr/>
          <a:lstStyle>
            <a:lvl1pPr marL="231775" indent="-231775">
              <a:defRPr lang="en-US" sz="14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defRPr sz="1400"/>
            </a:lvl2pPr>
            <a:lvl3pPr marL="682625" indent="-220663">
              <a:defRPr sz="1400"/>
            </a:lvl3pPr>
            <a:lvl4pPr>
              <a:buClr>
                <a:srgbClr val="000066"/>
              </a:buClr>
              <a:defRPr/>
            </a:lvl4pPr>
            <a:lvl5pPr>
              <a:buClr>
                <a:srgbClr val="00006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262" y="4267200"/>
            <a:ext cx="4090987" cy="1966224"/>
          </a:xfrm>
        </p:spPr>
        <p:txBody>
          <a:bodyPr/>
          <a:lstStyle>
            <a:lvl1pPr marL="231775" indent="-231775">
              <a:defRPr sz="1400"/>
            </a:lvl1pPr>
            <a:lvl2pPr marL="461963" indent="-230188">
              <a:defRPr sz="1400"/>
            </a:lvl2pPr>
            <a:lvl3pPr marL="682625" indent="-220663">
              <a:defRPr sz="1400"/>
            </a:lvl3pPr>
            <a:lvl4pPr>
              <a:buClr>
                <a:srgbClr val="000066"/>
              </a:buClr>
              <a:defRPr/>
            </a:lvl4pPr>
            <a:lvl5pPr>
              <a:buClr>
                <a:srgbClr val="00006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0168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425" y="25400"/>
            <a:ext cx="664051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327150"/>
            <a:ext cx="4164013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327150"/>
            <a:ext cx="4165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566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76200"/>
            <a:ext cx="845185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6225" y="1504950"/>
            <a:ext cx="8397875" cy="47434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1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425" y="25400"/>
            <a:ext cx="664051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048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F4C6-7D66-4790-8A3B-0802B51E334C}" type="slidenum">
              <a:rPr lang="en-US">
                <a:solidFill>
                  <a:srgbClr val="00006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1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76200"/>
            <a:ext cx="845185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6225" y="1504950"/>
            <a:ext cx="8397875" cy="47434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2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nited_States_Air_Force_Expeditionary_Center.png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79415" y="1231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91422" tIns="45710" rIns="91422" bIns="45710" anchor="ctr"/>
          <a:lstStyle/>
          <a:p>
            <a:pPr defTabSz="914212"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778877" y="6542088"/>
            <a:ext cx="4048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22" tIns="45710" rIns="91422" bIns="45710">
            <a:spAutoFit/>
          </a:bodyPr>
          <a:lstStyle/>
          <a:p>
            <a:pPr algn="ctr" defTabSz="914212">
              <a:spcBef>
                <a:spcPct val="50000"/>
              </a:spcBef>
              <a:defRPr/>
            </a:pPr>
            <a:fld id="{A45C1A02-C01C-491D-8875-C1E0B214CCFE}" type="slidenum">
              <a:rPr lang="en-US" sz="1400">
                <a:solidFill>
                  <a:srgbClr val="003399"/>
                </a:solidFill>
              </a:rPr>
              <a:pPr algn="ctr" defTabSz="914212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82588" y="629285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91422" tIns="45710" rIns="91422" bIns="45710" anchor="ctr"/>
          <a:lstStyle/>
          <a:p>
            <a:pPr defTabSz="914212"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7" y="1327152"/>
            <a:ext cx="8482013" cy="494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3" name="Picture 2" descr="United States Air Force Expeditionary Center">
            <a:hlinkClick r:id="rId3" tooltip="United States Air Force Expeditionary Cente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8" y="54592"/>
            <a:ext cx="1143000" cy="1129283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6342035"/>
            <a:ext cx="9100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2" tIns="45710" rIns="91422" bIns="4571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Century Schoolbook" pitchFamily="18" charset="0"/>
              </a:rPr>
              <a:t>“One Grand Forks Air Force Base…Defending Freedom!”</a:t>
            </a:r>
            <a:endParaRPr lang="en-US" sz="2000" b="1" i="1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7467600" y="0"/>
            <a:ext cx="304802" cy="838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 userDrawn="1"/>
        </p:nvGrpSpPr>
        <p:grpSpPr>
          <a:xfrm>
            <a:off x="7560737" y="0"/>
            <a:ext cx="1456265" cy="1183875"/>
            <a:chOff x="7560737" y="0"/>
            <a:chExt cx="1456265" cy="1183875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l="4963" r="4357"/>
            <a:stretch>
              <a:fillRect/>
            </a:stretch>
          </p:blipFill>
          <p:spPr bwMode="auto">
            <a:xfrm rot="5400000">
              <a:off x="7823202" y="-29192"/>
              <a:ext cx="1143000" cy="124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 userDrawn="1"/>
          </p:nvSpPr>
          <p:spPr bwMode="auto">
            <a:xfrm>
              <a:off x="7560737" y="0"/>
              <a:ext cx="228600" cy="11838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6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106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212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317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422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690" indent="-28569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833" indent="-282517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6901" indent="-223792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317" indent="-22855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b="1">
          <a:solidFill>
            <a:srgbClr val="000066"/>
          </a:solidFill>
          <a:latin typeface="+mn-lt"/>
        </a:defRPr>
      </a:lvl4pPr>
      <a:lvl5pPr marL="1714147" indent="-22855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5pPr>
      <a:lvl6pPr marL="2171252" indent="-22855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6pPr>
      <a:lvl7pPr marL="2628358" indent="-22855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7pPr>
      <a:lvl8pPr marL="3085464" indent="-22855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8pPr>
      <a:lvl9pPr marL="3542569" indent="-22855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7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5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79413" y="1231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778875" y="6542088"/>
            <a:ext cx="4048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45C1A02-C01C-491D-8875-C1E0B214CCFE}" type="slidenum">
              <a:rPr lang="en-US" sz="1400">
                <a:solidFill>
                  <a:srgbClr val="003399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82588" y="629285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27150"/>
            <a:ext cx="8482013" cy="494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 cstate="print"/>
          <a:srcRect l="4963" r="4357"/>
          <a:stretch>
            <a:fillRect/>
          </a:stretch>
        </p:blipFill>
        <p:spPr bwMode="auto">
          <a:xfrm rot="5400000">
            <a:off x="101600" y="-29192"/>
            <a:ext cx="1143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6342033"/>
            <a:ext cx="9100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Century Schoolbook" pitchFamily="18" charset="0"/>
              </a:rPr>
              <a:t>“Stand Clear…Medics are Here”</a:t>
            </a:r>
            <a:endParaRPr lang="en-US" sz="2000" b="1" i="1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81" y="47625"/>
            <a:ext cx="12192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7113" indent="-2238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b="1">
          <a:solidFill>
            <a:srgbClr val="000066"/>
          </a:solidFill>
          <a:latin typeface="+mn-lt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8715" y="76200"/>
            <a:ext cx="6858000" cy="1047750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GFAFB Bioenvironmental Engineering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2017-2018 Radon </a:t>
            </a:r>
            <a:r>
              <a:rPr lang="en-US" sz="2400" dirty="0"/>
              <a:t>Sampling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83" y="3601243"/>
            <a:ext cx="2602230" cy="19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 noChangeArrowheads="1"/>
          </p:cNvSpPr>
          <p:nvPr>
            <p:ph sz="quarter" idx="4"/>
          </p:nvPr>
        </p:nvSpPr>
        <p:spPr bwMode="auto">
          <a:xfrm>
            <a:off x="209548" y="1281771"/>
            <a:ext cx="8724901" cy="22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1800" dirty="0" smtClean="0">
                <a:solidFill>
                  <a:srgbClr val="000067"/>
                </a:solidFill>
                <a:ea typeface="Calibri" pitchFamily="34" charset="0"/>
                <a:cs typeface="Times New Roman" pitchFamily="18" charset="0"/>
              </a:rPr>
              <a:t>GFAFB </a:t>
            </a:r>
            <a:r>
              <a:rPr lang="en-US" sz="1800" dirty="0"/>
              <a:t>Radon Sampling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67"/>
                </a:solidFill>
                <a:effectLst/>
                <a:ea typeface="Calibri" pitchFamily="34" charset="0"/>
                <a:cs typeface="Times New Roman" pitchFamily="18" charset="0"/>
              </a:rPr>
              <a:t>will be conducted </a:t>
            </a:r>
            <a:r>
              <a:rPr lang="en-US" altLang="en-US" sz="1800" dirty="0" smtClean="0">
                <a:solidFill>
                  <a:srgbClr val="000067"/>
                </a:solidFill>
                <a:ea typeface="Calibri" pitchFamily="34" charset="0"/>
                <a:cs typeface="Times New Roman" pitchFamily="18" charset="0"/>
              </a:rPr>
              <a:t>in two phases from 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kumimoji="0" lang="en-US" altLang="en-US" sz="1800" b="1" i="0" u="none" strike="noStrike" cap="none" normalizeH="0" dirty="0" smtClean="0">
                <a:ln>
                  <a:noFill/>
                </a:ln>
                <a:solidFill>
                  <a:srgbClr val="000067"/>
                </a:solidFill>
                <a:effectLst/>
                <a:ea typeface="Calibri" pitchFamily="34" charset="0"/>
                <a:cs typeface="Times New Roman" pitchFamily="18" charset="0"/>
              </a:rPr>
              <a:t>June 2017 thru January 2018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rgbClr val="000067"/>
                </a:solidFill>
                <a:effectLst/>
                <a:ea typeface="Calibri" pitchFamily="34" charset="0"/>
                <a:cs typeface="Times New Roman" pitchFamily="18" charset="0"/>
              </a:rPr>
              <a:t>Phase 1 - June 2017 thru September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rgbClr val="000067"/>
                </a:solidFill>
                <a:effectLst/>
                <a:ea typeface="Calibri" pitchFamily="34" charset="0"/>
                <a:cs typeface="Times New Roman" pitchFamily="18" charset="0"/>
              </a:rPr>
              <a:t>   Phase 2  - September 2017 to January 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1600" i="1" dirty="0" smtClean="0">
                <a:solidFill>
                  <a:srgbClr val="000067"/>
                </a:solidFill>
                <a:ea typeface="Calibri" pitchFamily="34" charset="0"/>
                <a:cs typeface="Times New Roman" pitchFamily="18" charset="0"/>
              </a:rPr>
              <a:t>*Testing </a:t>
            </a:r>
            <a:r>
              <a:rPr lang="en-US" altLang="en-US" sz="1600" i="1" dirty="0">
                <a:solidFill>
                  <a:srgbClr val="000067"/>
                </a:solidFill>
                <a:ea typeface="Calibri" pitchFamily="34" charset="0"/>
                <a:cs typeface="Times New Roman" pitchFamily="18" charset="0"/>
              </a:rPr>
              <a:t>will occur at specifically identified youth and base </a:t>
            </a:r>
            <a:r>
              <a:rPr lang="en-US" altLang="en-US" sz="1600" i="1" dirty="0" smtClean="0">
                <a:solidFill>
                  <a:srgbClr val="000067"/>
                </a:solidFill>
                <a:ea typeface="Calibri" pitchFamily="34" charset="0"/>
                <a:cs typeface="Times New Roman" pitchFamily="18" charset="0"/>
              </a:rPr>
              <a:t>facilities* </a:t>
            </a:r>
            <a:endParaRPr lang="en-US" altLang="en-US" sz="1600" i="1" dirty="0">
              <a:solidFill>
                <a:srgbClr val="000067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5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00067"/>
                </a:solidFill>
                <a:effectLst/>
                <a:ea typeface="Calibri" pitchFamily="34" charset="0"/>
                <a:cs typeface="Times New Roman" pitchFamily="18" charset="0"/>
              </a:rPr>
              <a:t>During this time, if you see a radon kit (</a:t>
            </a:r>
            <a:r>
              <a:rPr lang="en-US" altLang="en-US" sz="1600" dirty="0" smtClean="0">
                <a:solidFill>
                  <a:srgbClr val="000067"/>
                </a:solidFill>
                <a:ea typeface="Calibri" pitchFamily="34" charset="0"/>
                <a:cs typeface="Times New Roman" pitchFamily="18" charset="0"/>
              </a:rPr>
              <a:t>as shown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00067"/>
                </a:solidFill>
                <a:effectLst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do NOT handle or disrupt in any way.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6749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00067"/>
                </a:solidFill>
                <a:ea typeface="Calibri" pitchFamily="34" charset="0"/>
                <a:cs typeface="Times New Roman" pitchFamily="18" charset="0"/>
              </a:rPr>
              <a:t>Unauthorized handling </a:t>
            </a:r>
            <a:r>
              <a:rPr lang="en-US" altLang="en-US" sz="1600" b="1" dirty="0">
                <a:solidFill>
                  <a:srgbClr val="000067"/>
                </a:solidFill>
                <a:ea typeface="Calibri" pitchFamily="34" charset="0"/>
                <a:cs typeface="Times New Roman" pitchFamily="18" charset="0"/>
              </a:rPr>
              <a:t>or movement of kits </a:t>
            </a:r>
            <a:r>
              <a:rPr lang="en-US" altLang="en-US" sz="1600" b="1" dirty="0" smtClean="0">
                <a:solidFill>
                  <a:srgbClr val="000067"/>
                </a:solidFill>
                <a:ea typeface="Calibri" pitchFamily="34" charset="0"/>
                <a:cs typeface="Times New Roman" pitchFamily="18" charset="0"/>
              </a:rPr>
              <a:t>during </a:t>
            </a:r>
            <a:r>
              <a:rPr lang="en-US" altLang="en-US" sz="1600" b="1" dirty="0">
                <a:solidFill>
                  <a:srgbClr val="000067"/>
                </a:solidFill>
                <a:ea typeface="Calibri" pitchFamily="34" charset="0"/>
                <a:cs typeface="Times New Roman" pitchFamily="18" charset="0"/>
              </a:rPr>
              <a:t>sampling </a:t>
            </a:r>
            <a:r>
              <a:rPr lang="en-US" altLang="en-US" sz="1600" b="1" dirty="0" smtClean="0">
                <a:solidFill>
                  <a:srgbClr val="000067"/>
                </a:solidFill>
                <a:ea typeface="Calibri" pitchFamily="34" charset="0"/>
                <a:cs typeface="Times New Roman" pitchFamily="18" charset="0"/>
              </a:rPr>
              <a:t>will result invalid sampling.</a:t>
            </a:r>
            <a:endParaRPr lang="en-US" altLang="en-US" sz="1600" b="1" dirty="0">
              <a:solidFill>
                <a:srgbClr val="000067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00067"/>
                </a:solidFill>
                <a:cs typeface="Times New Roman" pitchFamily="18" charset="0"/>
              </a:rPr>
              <a:t>319 MDG point </a:t>
            </a:r>
            <a:r>
              <a:rPr lang="en-US" altLang="en-US" sz="1600" b="1" smtClean="0">
                <a:solidFill>
                  <a:srgbClr val="000067"/>
                </a:solidFill>
                <a:cs typeface="Times New Roman" pitchFamily="18" charset="0"/>
              </a:rPr>
              <a:t>of contact:  Bioenvironmental Engineering Office, </a:t>
            </a:r>
            <a:r>
              <a:rPr lang="en-US" altLang="en-US" sz="1600" b="1" dirty="0">
                <a:solidFill>
                  <a:srgbClr val="000067"/>
                </a:solidFill>
                <a:cs typeface="Times New Roman" pitchFamily="18" charset="0"/>
              </a:rPr>
              <a:t>747-5596</a:t>
            </a:r>
            <a:endParaRPr lang="en-US" altLang="en-US" sz="1600" dirty="0">
              <a:solidFill>
                <a:srgbClr val="00006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36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8_AMWC2003_Template">
  <a:themeElements>
    <a:clrScheme name="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2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MWC2003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WC2003_Template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19 MDG Template">
  <a:themeElements>
    <a:clrScheme name="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2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MWC2003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WC2003_Template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96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108_AMWC2003_Template</vt:lpstr>
      <vt:lpstr>319 MDG Template</vt:lpstr>
      <vt:lpstr> GFAFB Bioenvironmental Engineering  2017-2018 Radon Sampling </vt:lpstr>
    </vt:vector>
  </TitlesOfParts>
  <Company>U.S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319 MSG</dc:title>
  <dc:creator>KUHRT, BRETT H Capt USAF AMC 319 FSS/FSV</dc:creator>
  <cp:lastModifiedBy>DECKER, ANDREW N TSgt USAF AMC 319 MDOS/SGOJ</cp:lastModifiedBy>
  <cp:revision>69</cp:revision>
  <dcterms:created xsi:type="dcterms:W3CDTF">2015-07-31T15:01:13Z</dcterms:created>
  <dcterms:modified xsi:type="dcterms:W3CDTF">2017-06-29T14:12:37Z</dcterms:modified>
</cp:coreProperties>
</file>